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2"/>
  </p:notesMasterIdLst>
  <p:handoutMasterIdLst>
    <p:handoutMasterId r:id="rId13"/>
  </p:handoutMasterIdLst>
  <p:sldIdLst>
    <p:sldId id="4042" r:id="rId2"/>
    <p:sldId id="4045" r:id="rId3"/>
    <p:sldId id="4073" r:id="rId4"/>
    <p:sldId id="4046" r:id="rId5"/>
    <p:sldId id="4088" r:id="rId6"/>
    <p:sldId id="4100" r:id="rId7"/>
    <p:sldId id="4047" r:id="rId8"/>
    <p:sldId id="4089" r:id="rId9"/>
    <p:sldId id="4090" r:id="rId10"/>
    <p:sldId id="4050"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95DB49B-971D-0C41-AABA-1F4293FAA02E}">
          <p14:sldIdLst>
            <p14:sldId id="4042"/>
            <p14:sldId id="4045"/>
            <p14:sldId id="4073"/>
            <p14:sldId id="4046"/>
            <p14:sldId id="4088"/>
            <p14:sldId id="4100"/>
            <p14:sldId id="4047"/>
            <p14:sldId id="4089"/>
            <p14:sldId id="4090"/>
            <p14:sldId id="405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Nancy VanDeMark" initials="NV" lastIdx="7" clrIdx="6">
    <p:extLst>
      <p:ext uri="{19B8F6BF-5375-455C-9EA6-DF929625EA0E}">
        <p15:presenceInfo xmlns:p15="http://schemas.microsoft.com/office/powerpoint/2012/main" userId="07e3e68c82e971f0" providerId="Windows Live"/>
      </p:ext>
    </p:extLst>
  </p:cmAuthor>
  <p:cmAuthor id="1" name="Greg Bellomo" initials="GB" lastIdx="12" clrIdx="0"/>
  <p:cmAuthor id="2" name="Greg Bellomo" initials="GB [2]" lastIdx="2" clrIdx="1"/>
  <p:cmAuthor id="3" name="Kate Newberg" initials="KN" lastIdx="6" clrIdx="2"/>
  <p:cmAuthor id="4" name="KateN" initials="KN" lastIdx="1" clrIdx="3">
    <p:extLst>
      <p:ext uri="{19B8F6BF-5375-455C-9EA6-DF929625EA0E}">
        <p15:presenceInfo xmlns:p15="http://schemas.microsoft.com/office/powerpoint/2012/main" userId="KateN" providerId="None"/>
      </p:ext>
    </p:extLst>
  </p:cmAuthor>
  <p:cmAuthor id="5" name="greg governmentperformance.us" initials="gg" lastIdx="20" clrIdx="4">
    <p:extLst>
      <p:ext uri="{19B8F6BF-5375-455C-9EA6-DF929625EA0E}">
        <p15:presenceInfo xmlns:p15="http://schemas.microsoft.com/office/powerpoint/2012/main" userId="greg governmentperformance.us" providerId="None"/>
      </p:ext>
    </p:extLst>
  </p:cmAuthor>
  <p:cmAuthor id="6" name="Laura Sigrist" initials="LS" lastIdx="16" clrIdx="5">
    <p:extLst>
      <p:ext uri="{19B8F6BF-5375-455C-9EA6-DF929625EA0E}">
        <p15:presenceInfo xmlns:p15="http://schemas.microsoft.com/office/powerpoint/2012/main" userId="Laura Sigris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3F3F"/>
    <a:srgbClr val="F4E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62" autoAdjust="0"/>
  </p:normalViewPr>
  <p:slideViewPr>
    <p:cSldViewPr snapToGrid="0">
      <p:cViewPr varScale="1">
        <p:scale>
          <a:sx n="41" d="100"/>
          <a:sy n="41" d="100"/>
        </p:scale>
        <p:origin x="48" y="50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rtl="0">
              <a:defRPr sz="1200" b="0" i="0" u="none" strike="noStrike" kern="1200" spc="0" baseline="0">
                <a:solidFill>
                  <a:schemeClr val="tx1">
                    <a:lumMod val="65000"/>
                    <a:lumOff val="35000"/>
                  </a:schemeClr>
                </a:solidFill>
                <a:latin typeface="+mn-lt"/>
                <a:ea typeface="+mn-ea"/>
                <a:cs typeface="+mn-cs"/>
              </a:defRPr>
            </a:pPr>
            <a:r>
              <a:rPr lang="es-419" sz="1200"/>
              <a:t>Proporción</a:t>
            </a:r>
            <a:r>
              <a:rPr lang="es-419" sz="1200" baseline="0"/>
              <a:t> de proveedores:</a:t>
            </a:r>
            <a:r>
              <a:rPr lang="es-419" sz="1200"/>
              <a:t> Número de personas</a:t>
            </a:r>
            <a:r>
              <a:rPr lang="es-419" sz="1200" baseline="0"/>
              <a:t> por proveedor</a:t>
            </a:r>
          </a:p>
        </c:rich>
      </c:tx>
      <c:overlay val="0"/>
      <c:spPr>
        <a:noFill/>
        <a:ln>
          <a:noFill/>
        </a:ln>
        <a:effectLst/>
      </c:spPr>
      <c:txPr>
        <a:bodyPr rot="0" spcFirstLastPara="1" vertOverflow="ellipsis" vert="horz" wrap="square" anchor="ctr" anchorCtr="1"/>
        <a:lstStyle/>
        <a:p>
          <a:pPr rtl="0">
            <a:defRPr sz="12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barChart>
        <c:barDir val="col"/>
        <c:grouping val="clustered"/>
        <c:varyColors val="0"/>
        <c:ser>
          <c:idx val="0"/>
          <c:order val="0"/>
          <c:tx>
            <c:strRef>
              <c:f>Sheet1!$B$1</c:f>
              <c:strCache>
                <c:ptCount val="1"/>
                <c:pt idx="0">
                  <c:v>Serie 1</c:v>
                </c:pt>
              </c:strCache>
            </c:strRef>
          </c:tx>
          <c:spPr>
            <a:solidFill>
              <a:schemeClr val="accent1"/>
            </a:solidFill>
            <a:ln>
              <a:noFill/>
            </a:ln>
            <a:effectLst/>
          </c:spPr>
          <c:invertIfNegative val="0"/>
          <c:dPt>
            <c:idx val="3"/>
            <c:invertIfNegative val="0"/>
            <c:bubble3D val="0"/>
            <c:spPr>
              <a:solidFill>
                <a:srgbClr val="F4EE00"/>
              </a:solidFill>
              <a:ln>
                <a:noFill/>
              </a:ln>
              <a:effectLst/>
            </c:spPr>
            <c:extLst>
              <c:ext xmlns:c16="http://schemas.microsoft.com/office/drawing/2014/chart" uri="{C3380CC4-5D6E-409C-BE32-E72D297353CC}">
                <c16:uniqueId val="{00000001-B9CE-4A24-BA4A-7FC316395241}"/>
              </c:ext>
            </c:extLst>
          </c:dPt>
          <c:dPt>
            <c:idx val="4"/>
            <c:invertIfNegative val="0"/>
            <c:bubble3D val="0"/>
            <c:spPr>
              <a:solidFill>
                <a:srgbClr val="C00000"/>
              </a:solidFill>
              <a:ln>
                <a:noFill/>
              </a:ln>
              <a:effectLst/>
            </c:spPr>
            <c:extLst>
              <c:ext xmlns:c16="http://schemas.microsoft.com/office/drawing/2014/chart" uri="{C3380CC4-5D6E-409C-BE32-E72D297353CC}">
                <c16:uniqueId val="{00000003-B9CE-4A24-BA4A-7FC316395241}"/>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Todo el estado</c:v>
                </c:pt>
                <c:pt idx="1">
                  <c:v>Dukes</c:v>
                </c:pt>
                <c:pt idx="2">
                  <c:v>Barnstable</c:v>
                </c:pt>
                <c:pt idx="3">
                  <c:v>Estimación alta de Nantucket</c:v>
                </c:pt>
                <c:pt idx="4">
                  <c:v>Estimación baja de Nantucket</c:v>
                </c:pt>
              </c:strCache>
            </c:strRef>
          </c:cat>
          <c:val>
            <c:numRef>
              <c:f>Sheet1!$B$2:$B$6</c:f>
              <c:numCache>
                <c:formatCode>General</c:formatCode>
                <c:ptCount val="5"/>
                <c:pt idx="0">
                  <c:v>150</c:v>
                </c:pt>
                <c:pt idx="1">
                  <c:v>140</c:v>
                </c:pt>
                <c:pt idx="2">
                  <c:v>190</c:v>
                </c:pt>
                <c:pt idx="3">
                  <c:v>250</c:v>
                </c:pt>
                <c:pt idx="4">
                  <c:v>370</c:v>
                </c:pt>
              </c:numCache>
            </c:numRef>
          </c:val>
          <c:extLst>
            <c:ext xmlns:c16="http://schemas.microsoft.com/office/drawing/2014/chart" uri="{C3380CC4-5D6E-409C-BE32-E72D297353CC}">
              <c16:uniqueId val="{00000004-B9CE-4A24-BA4A-7FC316395241}"/>
            </c:ext>
          </c:extLst>
        </c:ser>
        <c:dLbls>
          <c:showLegendKey val="0"/>
          <c:showVal val="0"/>
          <c:showCatName val="0"/>
          <c:showSerName val="0"/>
          <c:showPercent val="0"/>
          <c:showBubbleSize val="0"/>
        </c:dLbls>
        <c:gapWidth val="219"/>
        <c:overlap val="-27"/>
        <c:axId val="604819808"/>
        <c:axId val="604816480"/>
      </c:barChart>
      <c:catAx>
        <c:axId val="604819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zh-CN"/>
          </a:p>
        </c:txPr>
        <c:crossAx val="604816480"/>
        <c:crosses val="autoZero"/>
        <c:auto val="1"/>
        <c:lblAlgn val="ctr"/>
        <c:lblOffset val="100"/>
        <c:noMultiLvlLbl val="0"/>
      </c:catAx>
      <c:valAx>
        <c:axId val="6048164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zh-CN"/>
          </a:p>
        </c:txPr>
        <c:crossAx val="6048198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40" y="0"/>
            <a:ext cx="3038475" cy="465138"/>
          </a:xfrm>
          <a:prstGeom prst="rect">
            <a:avLst/>
          </a:prstGeom>
        </p:spPr>
        <p:txBody>
          <a:bodyPr vert="horz" lIns="91440" tIns="45720" rIns="91440" bIns="45720" rtlCol="0"/>
          <a:lstStyle>
            <a:lvl1pPr algn="r">
              <a:defRPr sz="1200"/>
            </a:lvl1pPr>
          </a:lstStyle>
          <a:p>
            <a:fld id="{CD6127EF-6FAA-4AB3-BF38-67B4EC3A0FBE}" type="datetimeFigureOut">
              <a:rPr lang="en-US" smtClean="0"/>
              <a:t>11/3/2021</a:t>
            </a:fld>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0" y="8829675"/>
            <a:ext cx="3038475" cy="465138"/>
          </a:xfrm>
          <a:prstGeom prst="rect">
            <a:avLst/>
          </a:prstGeom>
        </p:spPr>
        <p:txBody>
          <a:bodyPr vert="horz" lIns="91440" tIns="45720" rIns="91440" bIns="45720" rtlCol="0" anchor="b"/>
          <a:lstStyle>
            <a:lvl1pPr algn="r">
              <a:defRPr sz="1200"/>
            </a:lvl1pPr>
          </a:lstStyle>
          <a:p>
            <a:fld id="{ED322F1F-AA06-416B-8DA4-03947CCD51FC}" type="slidenum">
              <a:rPr lang="en-US" smtClean="0"/>
              <a:t>‹#›</a:t>
            </a:fld>
            <a:endParaRPr lang="en-US" dirty="0"/>
          </a:p>
        </p:txBody>
      </p:sp>
    </p:spTree>
    <p:extLst>
      <p:ext uri="{BB962C8B-B14F-4D97-AF65-F5344CB8AC3E}">
        <p14:creationId xmlns:p14="http://schemas.microsoft.com/office/powerpoint/2010/main" val="3681986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F9D0C0A-9398-43C2-B815-C78394CA68E5}" type="datetimeFigureOut">
              <a:rPr lang="en-US" smtClean="0"/>
              <a:pPr/>
              <a:t>11/3/2021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77" tIns="46589" rIns="93177" bIns="46589" rtlCol="0" anchor="b"/>
          <a:lstStyle>
            <a:lvl1pPr algn="r">
              <a:defRPr sz="1200"/>
            </a:lvl1pPr>
          </a:lstStyle>
          <a:p>
            <a:fld id="{1751ADD8-8AD4-47E4-8BB4-961C7B7F688E}" type="slidenum">
              <a:rPr lang="en-US" smtClean="0"/>
              <a:pPr/>
              <a:t>‹#›</a:t>
            </a:fld>
            <a:endParaRPr lang="en-US" dirty="0"/>
          </a:p>
        </p:txBody>
      </p:sp>
    </p:spTree>
    <p:extLst>
      <p:ext uri="{BB962C8B-B14F-4D97-AF65-F5344CB8AC3E}">
        <p14:creationId xmlns:p14="http://schemas.microsoft.com/office/powerpoint/2010/main" val="1563074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2</a:t>
            </a:fld>
            <a:endParaRPr/>
          </a:p>
        </p:txBody>
      </p:sp>
    </p:spTree>
    <p:extLst>
      <p:ext uri="{BB962C8B-B14F-4D97-AF65-F5344CB8AC3E}">
        <p14:creationId xmlns:p14="http://schemas.microsoft.com/office/powerpoint/2010/main" val="1545572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3</a:t>
            </a:fld>
            <a:endParaRPr/>
          </a:p>
        </p:txBody>
      </p:sp>
    </p:spTree>
    <p:extLst>
      <p:ext uri="{BB962C8B-B14F-4D97-AF65-F5344CB8AC3E}">
        <p14:creationId xmlns:p14="http://schemas.microsoft.com/office/powerpoint/2010/main" val="3891474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4</a:t>
            </a:fld>
            <a:endParaRPr/>
          </a:p>
        </p:txBody>
      </p:sp>
    </p:spTree>
    <p:extLst>
      <p:ext uri="{BB962C8B-B14F-4D97-AF65-F5344CB8AC3E}">
        <p14:creationId xmlns:p14="http://schemas.microsoft.com/office/powerpoint/2010/main" val="3976382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5</a:t>
            </a:fld>
            <a:endParaRPr/>
          </a:p>
        </p:txBody>
      </p:sp>
    </p:spTree>
    <p:extLst>
      <p:ext uri="{BB962C8B-B14F-4D97-AF65-F5344CB8AC3E}">
        <p14:creationId xmlns:p14="http://schemas.microsoft.com/office/powerpoint/2010/main" val="1637663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6</a:t>
            </a:fld>
            <a:endParaRPr/>
          </a:p>
        </p:txBody>
      </p:sp>
    </p:spTree>
    <p:extLst>
      <p:ext uri="{BB962C8B-B14F-4D97-AF65-F5344CB8AC3E}">
        <p14:creationId xmlns:p14="http://schemas.microsoft.com/office/powerpoint/2010/main" val="992389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7</a:t>
            </a:fld>
            <a:endParaRPr/>
          </a:p>
        </p:txBody>
      </p:sp>
    </p:spTree>
    <p:extLst>
      <p:ext uri="{BB962C8B-B14F-4D97-AF65-F5344CB8AC3E}">
        <p14:creationId xmlns:p14="http://schemas.microsoft.com/office/powerpoint/2010/main" val="1397096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8</a:t>
            </a:fld>
            <a:endParaRPr/>
          </a:p>
        </p:txBody>
      </p:sp>
    </p:spTree>
    <p:extLst>
      <p:ext uri="{BB962C8B-B14F-4D97-AF65-F5344CB8AC3E}">
        <p14:creationId xmlns:p14="http://schemas.microsoft.com/office/powerpoint/2010/main" val="782859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9</a:t>
            </a:fld>
            <a:endParaRPr/>
          </a:p>
        </p:txBody>
      </p:sp>
    </p:spTree>
    <p:extLst>
      <p:ext uri="{BB962C8B-B14F-4D97-AF65-F5344CB8AC3E}">
        <p14:creationId xmlns:p14="http://schemas.microsoft.com/office/powerpoint/2010/main" val="2776743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s-419"/>
              <a:t>PRÓXIMOS PASOS:</a:t>
            </a:r>
          </a:p>
          <a:p>
            <a:pPr marL="742950" lvl="1" indent="-285750" rtl="0">
              <a:buFont typeface="Wingdings" panose="05000000000000000000" pitchFamily="2" charset="2"/>
              <a:buChar char="§"/>
            </a:pPr>
            <a:r>
              <a:rPr lang="es-419" sz="1100">
                <a:solidFill>
                  <a:schemeClr val="tx1"/>
                </a:solidFill>
              </a:rPr>
              <a:t>Perfeccionar este documento con base en los comentarios de los líderes del sistema para subsanar las deficiencias de datos disponibles.</a:t>
            </a:r>
          </a:p>
          <a:p>
            <a:pPr marL="742950" lvl="1" indent="-285750" rtl="0">
              <a:buFont typeface="Wingdings" panose="05000000000000000000" pitchFamily="2" charset="2"/>
              <a:buChar char="§"/>
            </a:pPr>
            <a:r>
              <a:rPr lang="es-419" sz="1100">
                <a:solidFill>
                  <a:schemeClr val="tx1"/>
                </a:solidFill>
              </a:rPr>
              <a:t>Animar la visión común del grupo de un sistema de salud conductual líder en el mundo con un conjunto de principios operativos que puedan guiar la transformación del sistema (por ejemplo, centrarse en soluciones que beneficien a los residentes, desafiar el statu quo, etc.).</a:t>
            </a:r>
          </a:p>
          <a:p>
            <a:pPr marL="742950" lvl="1" indent="-285750" rtl="0">
              <a:buFont typeface="Wingdings" panose="05000000000000000000" pitchFamily="2" charset="2"/>
              <a:buChar char="§"/>
            </a:pPr>
            <a:r>
              <a:rPr lang="es-419" sz="1100">
                <a:solidFill>
                  <a:schemeClr val="tx1"/>
                </a:solidFill>
              </a:rPr>
              <a:t>CONSEJO CONSULTIVO</a:t>
            </a:r>
          </a:p>
          <a:p>
            <a:pPr marL="742950" lvl="1" indent="-285750" rtl="0">
              <a:buFont typeface="Wingdings" panose="05000000000000000000" pitchFamily="2" charset="2"/>
              <a:buChar char="§"/>
            </a:pPr>
            <a:r>
              <a:rPr lang="es-419" sz="1100">
                <a:solidFill>
                  <a:schemeClr val="tx1"/>
                </a:solidFill>
              </a:rPr>
              <a:t>Convocar a pequeños grupos de expertos multifuncionales para que elaboren planes específicos para subsanar las deficiencias, con acciones, plazos, necesidades de recursos (es decir, proformas de costos) y propietarios naturales. </a:t>
            </a:r>
          </a:p>
          <a:p>
            <a:pPr marL="742950" lvl="1" indent="-285750" rtl="0">
              <a:buFont typeface="Wingdings" panose="05000000000000000000" pitchFamily="2" charset="2"/>
              <a:buChar char="§"/>
            </a:pPr>
            <a:r>
              <a:rPr lang="es-419" sz="1100">
                <a:solidFill>
                  <a:schemeClr val="tx1"/>
                </a:solidFill>
              </a:rPr>
              <a:t>Secuenciar las acciones de resolución de deficiencias en un plan maestro de implementación basado en la urgencia de la necesidad, la capacidad de influir en los resultados y los recursos disponibles.</a:t>
            </a:r>
          </a:p>
          <a:p>
            <a:pPr marL="742950" lvl="1" indent="-285750" rtl="0">
              <a:buFont typeface="Wingdings" panose="05000000000000000000" pitchFamily="2" charset="2"/>
              <a:buChar char="§"/>
            </a:pPr>
            <a:r>
              <a:rPr lang="es-419" sz="1100">
                <a:solidFill>
                  <a:schemeClr val="tx1"/>
                </a:solidFill>
              </a:rPr>
              <a:t>Resumir las proformas de costos y crear una estrategia de financiación maestra que cumpla los requisitos tanto de los costos iniciales únicos como de los costos continuos, netos de las fuentes de financiación disponibles.</a:t>
            </a:r>
          </a:p>
          <a:p>
            <a:pPr marL="742950" lvl="1" indent="-285750" rtl="0">
              <a:buFont typeface="Wingdings" panose="05000000000000000000" pitchFamily="2" charset="2"/>
              <a:buChar char="§"/>
            </a:pPr>
            <a:r>
              <a:rPr lang="es-419" sz="1100">
                <a:solidFill>
                  <a:schemeClr val="tx1"/>
                </a:solidFill>
              </a:rPr>
              <a:t>Desarrollar una estructura de gobernanza para la mejora continua del sistema; este grupo debe tener tanto la capacidad de dirigir los recursos como la autoridad para aplicar los cambios entre los proveedores de servicios.</a:t>
            </a:r>
          </a:p>
          <a:p>
            <a:pPr marL="742950" lvl="1" indent="-285750" rtl="0">
              <a:buFont typeface="Wingdings" panose="05000000000000000000" pitchFamily="2" charset="2"/>
              <a:buChar char="§"/>
            </a:pPr>
            <a:r>
              <a:rPr lang="es-419" sz="1100">
                <a:solidFill>
                  <a:schemeClr val="tx1"/>
                </a:solidFill>
              </a:rPr>
              <a:t>Comenzar la aplicación y revisar los datos para confirmar que las medidas adoptadas se traducen en mejoras cuantificables; ajustar las estrategias a medida que surjan obstáculos y se disponga de nueva información. </a:t>
            </a:r>
          </a:p>
          <a:p>
            <a:endParaRPr lang="en-US" dirty="0"/>
          </a:p>
        </p:txBody>
      </p:sp>
      <p:sp>
        <p:nvSpPr>
          <p:cNvPr id="4" name="Slide Number Placeholder 3"/>
          <p:cNvSpPr>
            <a:spLocks noGrp="1"/>
          </p:cNvSpPr>
          <p:nvPr>
            <p:ph type="sldNum" sz="quarter" idx="5"/>
          </p:nvPr>
        </p:nvSpPr>
        <p:spPr/>
        <p:txBody>
          <a:bodyPr/>
          <a:lstStyle/>
          <a:p>
            <a:pPr rtl="0"/>
            <a:fld id="{1751ADD8-8AD4-47E4-8BB4-961C7B7F688E}" type="slidenum">
              <a:rPr/>
              <a:pPr/>
              <a:t>10</a:t>
            </a:fld>
            <a:endParaRPr/>
          </a:p>
        </p:txBody>
      </p:sp>
    </p:spTree>
    <p:extLst>
      <p:ext uri="{BB962C8B-B14F-4D97-AF65-F5344CB8AC3E}">
        <p14:creationId xmlns:p14="http://schemas.microsoft.com/office/powerpoint/2010/main" val="37208883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E52DBF7-E32B-4CED-AA89-713BB9AF174E}" type="slidenum">
              <a:rPr lang="en-US" smtClean="0">
                <a:solidFill>
                  <a:srgbClr val="90C226"/>
                </a:solidFill>
              </a:rPr>
              <a:pPr>
                <a:defRPr/>
              </a:pPr>
              <a:t>‹#›</a:t>
            </a:fld>
            <a:endParaRPr lang="en-US" dirty="0">
              <a:solidFill>
                <a:srgbClr val="90C226"/>
              </a:solidFill>
            </a:endParaRPr>
          </a:p>
        </p:txBody>
      </p:sp>
      <p:pic>
        <p:nvPicPr>
          <p:cNvPr id="18" name="Picture 1" descr="cid:image002.png@01D3CFD4.A54A9060">
            <a:extLst>
              <a:ext uri="{FF2B5EF4-FFF2-40B4-BE49-F238E27FC236}">
                <a16:creationId xmlns:a16="http://schemas.microsoft.com/office/drawing/2014/main" id="{95ADF005-D90B-FE46-94FC-32FB198C511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8547" y="6540995"/>
            <a:ext cx="331258"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19">
            <a:extLst>
              <a:ext uri="{FF2B5EF4-FFF2-40B4-BE49-F238E27FC236}">
                <a16:creationId xmlns:a16="http://schemas.microsoft.com/office/drawing/2014/main" id="{85AA4DF5-52CB-C349-984C-C94527C59EB9}"/>
              </a:ext>
            </a:extLst>
          </p:cNvPr>
          <p:cNvSpPr txBox="1"/>
          <p:nvPr userDrawn="1"/>
        </p:nvSpPr>
        <p:spPr>
          <a:xfrm>
            <a:off x="453514" y="6604732"/>
            <a:ext cx="2053767" cy="215444"/>
          </a:xfrm>
          <a:prstGeom prst="rect">
            <a:avLst/>
          </a:prstGeom>
          <a:noFill/>
        </p:spPr>
        <p:txBody>
          <a:bodyPr wrap="none" rtlCol="0">
            <a:spAutoFit/>
          </a:bodyPr>
          <a:lstStyle/>
          <a:p>
            <a:pPr rtl="0"/>
            <a:r>
              <a:rPr lang="es-419" sz="800">
                <a:solidFill>
                  <a:schemeClr val="accent1"/>
                </a:solidFill>
              </a:rPr>
              <a:t>Government Performance Solutions, Inc.</a:t>
            </a:r>
          </a:p>
        </p:txBody>
      </p:sp>
    </p:spTree>
    <p:extLst>
      <p:ext uri="{BB962C8B-B14F-4D97-AF65-F5344CB8AC3E}">
        <p14:creationId xmlns:p14="http://schemas.microsoft.com/office/powerpoint/2010/main" val="1139680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D85721C-E124-425D-9811-A8E0FC6EF4A8}" type="slidenum">
              <a:rPr lang="en-US" smtClean="0">
                <a:solidFill>
                  <a:srgbClr val="90C226"/>
                </a:solidFill>
              </a:rPr>
              <a:pPr>
                <a:defRPr/>
              </a:pPr>
              <a:t>‹#›</a:t>
            </a:fld>
            <a:endParaRPr lang="en-US" dirty="0">
              <a:solidFill>
                <a:srgbClr val="90C226"/>
              </a:solidFill>
            </a:endParaRPr>
          </a:p>
        </p:txBody>
      </p:sp>
      <p:cxnSp>
        <p:nvCxnSpPr>
          <p:cNvPr id="7" name="Straight Connector 6">
            <a:extLst>
              <a:ext uri="{FF2B5EF4-FFF2-40B4-BE49-F238E27FC236}">
                <a16:creationId xmlns:a16="http://schemas.microsoft.com/office/drawing/2014/main" id="{0FB5B851-735C-A04F-8EB6-457F792DACA7}"/>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1852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11/3/2021</a:t>
            </a:fld>
            <a:endParaRPr lang="en-US" dirty="0"/>
          </a:p>
        </p:txBody>
      </p:sp>
      <p:sp>
        <p:nvSpPr>
          <p:cNvPr id="5" name="Footer Placeholder 4"/>
          <p:cNvSpPr>
            <a:spLocks noGrp="1"/>
          </p:cNvSpPr>
          <p:nvPr>
            <p:ph type="ftr" sz="quarter" idx="11"/>
          </p:nvPr>
        </p:nvSpPr>
        <p:spPr/>
        <p:txBody>
          <a:bodyPr/>
          <a:lstStyle/>
          <a:p>
            <a:pPr defTabSz="311079" fontAlgn="base" hangingPunct="0">
              <a:lnSpc>
                <a:spcPct val="93000"/>
              </a:lnSpc>
              <a:spcBef>
                <a:spcPct val="0"/>
              </a:spcBef>
              <a:spcAft>
                <a:spcPct val="0"/>
              </a:spcAft>
              <a:buClr>
                <a:srgbClr val="000000"/>
              </a:buClr>
              <a:buSzPct val="100000"/>
              <a:defRPr/>
            </a:pPr>
            <a:r>
              <a:rPr lang="en-US" dirty="0">
                <a:solidFill>
                  <a:prstClr val="black">
                    <a:tint val="75000"/>
                  </a:prstClr>
                </a:solidFill>
                <a:latin typeface="Arial" charset="0"/>
              </a:rPr>
              <a:t>Government Performance Solutions, Inc.  2015</a:t>
            </a:r>
          </a:p>
        </p:txBody>
      </p:sp>
      <p:sp>
        <p:nvSpPr>
          <p:cNvPr id="6" name="Slide Number Placeholder 5"/>
          <p:cNvSpPr>
            <a:spLocks noGrp="1"/>
          </p:cNvSpPr>
          <p:nvPr>
            <p:ph type="sldNum" sz="quarter" idx="12"/>
          </p:nvPr>
        </p:nvSpPr>
        <p:spPr/>
        <p:txBody>
          <a:bodyPr/>
          <a:lstStyle/>
          <a:p>
            <a:pPr defTabSz="311079" fontAlgn="base" hangingPunct="0">
              <a:lnSpc>
                <a:spcPct val="93000"/>
              </a:lnSpc>
              <a:spcBef>
                <a:spcPct val="0"/>
              </a:spcBef>
              <a:spcAft>
                <a:spcPct val="0"/>
              </a:spcAft>
              <a:buClr>
                <a:srgbClr val="000000"/>
              </a:buClr>
              <a:buSzPct val="100000"/>
              <a:defRPr/>
            </a:pPr>
            <a:fld id="{DD85721C-E124-425D-9811-A8E0FC6EF4A8}" type="slidenum">
              <a:rPr lang="en-US" smtClean="0">
                <a:solidFill>
                  <a:srgbClr val="90C226"/>
                </a:solidFill>
                <a:latin typeface="Arial" charset="0"/>
              </a:rPr>
              <a:pPr defTabSz="311079" fontAlgn="base" hangingPunct="0">
                <a:lnSpc>
                  <a:spcPct val="93000"/>
                </a:lnSpc>
                <a:spcBef>
                  <a:spcPct val="0"/>
                </a:spcBef>
                <a:spcAft>
                  <a:spcPct val="0"/>
                </a:spcAft>
                <a:buClr>
                  <a:srgbClr val="000000"/>
                </a:buClr>
                <a:buSzPct val="100000"/>
                <a:defRPr/>
              </a:pPr>
              <a:t>‹#›</a:t>
            </a:fld>
            <a:endParaRPr lang="en-US" dirty="0">
              <a:solidFill>
                <a:srgbClr val="90C226"/>
              </a:solidFill>
              <a:latin typeface="Arial" charset="0"/>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rtl="0"/>
            <a:r>
              <a:rPr lang="es-419"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rtl="0"/>
            <a:r>
              <a:rPr lang="es-419" sz="8000" baseline="0">
                <a:ln w="3175" cmpd="sng">
                  <a:noFill/>
                </a:ln>
                <a:solidFill>
                  <a:schemeClr val="accent1">
                    <a:lumMod val="60000"/>
                    <a:lumOff val="40000"/>
                  </a:schemeClr>
                </a:solidFill>
                <a:latin typeface="Arial"/>
              </a:rPr>
              <a:t>”</a:t>
            </a:r>
          </a:p>
        </p:txBody>
      </p:sp>
    </p:spTree>
    <p:extLst>
      <p:ext uri="{BB962C8B-B14F-4D97-AF65-F5344CB8AC3E}">
        <p14:creationId xmlns:p14="http://schemas.microsoft.com/office/powerpoint/2010/main" val="353943797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D85721C-E124-425D-9811-A8E0FC6EF4A8}" type="slidenum">
              <a:rPr lang="en-US" smtClean="0">
                <a:solidFill>
                  <a:srgbClr val="90C226"/>
                </a:solidFill>
              </a:rPr>
              <a:pPr>
                <a:defRPr/>
              </a:pPr>
              <a:t>‹#›</a:t>
            </a:fld>
            <a:endParaRPr lang="en-US" dirty="0">
              <a:solidFill>
                <a:srgbClr val="90C226"/>
              </a:solidFill>
            </a:endParaRPr>
          </a:p>
        </p:txBody>
      </p:sp>
      <p:cxnSp>
        <p:nvCxnSpPr>
          <p:cNvPr id="7" name="Straight Connector 6">
            <a:extLst>
              <a:ext uri="{FF2B5EF4-FFF2-40B4-BE49-F238E27FC236}">
                <a16:creationId xmlns:a16="http://schemas.microsoft.com/office/drawing/2014/main" id="{BCF1BB28-E33C-E14B-B686-ABEA096427F8}"/>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1" descr="cid:image002.png@01D3CFD4.A54A9060">
            <a:extLst>
              <a:ext uri="{FF2B5EF4-FFF2-40B4-BE49-F238E27FC236}">
                <a16:creationId xmlns:a16="http://schemas.microsoft.com/office/drawing/2014/main" id="{399575DF-A39D-7F48-8F6D-E153FC8736A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4B916CC5-93A4-C748-82C2-883ACFBA7772}"/>
              </a:ext>
            </a:extLst>
          </p:cNvPr>
          <p:cNvSpPr txBox="1"/>
          <p:nvPr userDrawn="1"/>
        </p:nvSpPr>
        <p:spPr>
          <a:xfrm>
            <a:off x="453514" y="6604732"/>
            <a:ext cx="2053767" cy="215444"/>
          </a:xfrm>
          <a:prstGeom prst="rect">
            <a:avLst/>
          </a:prstGeom>
          <a:noFill/>
        </p:spPr>
        <p:txBody>
          <a:bodyPr wrap="none" rtlCol="0">
            <a:spAutoFit/>
          </a:bodyPr>
          <a:lstStyle/>
          <a:p>
            <a:pPr rtl="0"/>
            <a:r>
              <a:rPr lang="es-419" sz="800">
                <a:solidFill>
                  <a:schemeClr val="accent1"/>
                </a:solidFill>
              </a:rPr>
              <a:t>Government Performance Solutions, Inc.</a:t>
            </a:r>
          </a:p>
        </p:txBody>
      </p:sp>
    </p:spTree>
    <p:extLst>
      <p:ext uri="{BB962C8B-B14F-4D97-AF65-F5344CB8AC3E}">
        <p14:creationId xmlns:p14="http://schemas.microsoft.com/office/powerpoint/2010/main" val="1530186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11/3/2021</a:t>
            </a:fld>
            <a:endParaRPr lang="en-US" dirty="0"/>
          </a:p>
        </p:txBody>
      </p:sp>
      <p:sp>
        <p:nvSpPr>
          <p:cNvPr id="5" name="Footer Placeholder 4"/>
          <p:cNvSpPr>
            <a:spLocks noGrp="1"/>
          </p:cNvSpPr>
          <p:nvPr>
            <p:ph type="ftr" sz="quarter" idx="11"/>
          </p:nvPr>
        </p:nvSpPr>
        <p:spPr/>
        <p:txBody>
          <a:bodyPr/>
          <a:lstStyle/>
          <a:p>
            <a:pPr defTabSz="311079" fontAlgn="base" hangingPunct="0">
              <a:lnSpc>
                <a:spcPct val="93000"/>
              </a:lnSpc>
              <a:spcBef>
                <a:spcPct val="0"/>
              </a:spcBef>
              <a:spcAft>
                <a:spcPct val="0"/>
              </a:spcAft>
              <a:buClr>
                <a:srgbClr val="000000"/>
              </a:buClr>
              <a:buSzPct val="100000"/>
              <a:defRPr/>
            </a:pPr>
            <a:r>
              <a:rPr lang="en-US" dirty="0">
                <a:solidFill>
                  <a:prstClr val="black">
                    <a:tint val="75000"/>
                  </a:prstClr>
                </a:solidFill>
                <a:latin typeface="Arial" charset="0"/>
              </a:rPr>
              <a:t>Government Performance Solutions, Inc.  2015</a:t>
            </a:r>
          </a:p>
        </p:txBody>
      </p:sp>
      <p:sp>
        <p:nvSpPr>
          <p:cNvPr id="6" name="Slide Number Placeholder 5"/>
          <p:cNvSpPr>
            <a:spLocks noGrp="1"/>
          </p:cNvSpPr>
          <p:nvPr>
            <p:ph type="sldNum" sz="quarter" idx="12"/>
          </p:nvPr>
        </p:nvSpPr>
        <p:spPr/>
        <p:txBody>
          <a:bodyPr/>
          <a:lstStyle/>
          <a:p>
            <a:pPr defTabSz="311079" fontAlgn="base" hangingPunct="0">
              <a:lnSpc>
                <a:spcPct val="93000"/>
              </a:lnSpc>
              <a:spcBef>
                <a:spcPct val="0"/>
              </a:spcBef>
              <a:spcAft>
                <a:spcPct val="0"/>
              </a:spcAft>
              <a:buClr>
                <a:srgbClr val="000000"/>
              </a:buClr>
              <a:buSzPct val="100000"/>
              <a:defRPr/>
            </a:pPr>
            <a:fld id="{DD85721C-E124-425D-9811-A8E0FC6EF4A8}" type="slidenum">
              <a:rPr lang="en-US" smtClean="0">
                <a:solidFill>
                  <a:srgbClr val="90C226"/>
                </a:solidFill>
                <a:latin typeface="Arial" charset="0"/>
              </a:rPr>
              <a:pPr defTabSz="311079" fontAlgn="base" hangingPunct="0">
                <a:lnSpc>
                  <a:spcPct val="93000"/>
                </a:lnSpc>
                <a:spcBef>
                  <a:spcPct val="0"/>
                </a:spcBef>
                <a:spcAft>
                  <a:spcPct val="0"/>
                </a:spcAft>
                <a:buClr>
                  <a:srgbClr val="000000"/>
                </a:buClr>
                <a:buSzPct val="100000"/>
                <a:defRPr/>
              </a:pPr>
              <a:t>‹#›</a:t>
            </a:fld>
            <a:endParaRPr lang="en-US" dirty="0">
              <a:solidFill>
                <a:srgbClr val="90C226"/>
              </a:solidFill>
              <a:latin typeface="Arial" charset="0"/>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rtl="0"/>
            <a:r>
              <a:rPr lang="es-419"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rtl="0"/>
            <a:r>
              <a:rPr lang="es-419"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9842890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11/3/2021</a:t>
            </a:fld>
            <a:endParaRPr lang="en-US" dirty="0"/>
          </a:p>
        </p:txBody>
      </p:sp>
      <p:sp>
        <p:nvSpPr>
          <p:cNvPr id="5" name="Footer Placeholder 4"/>
          <p:cNvSpPr>
            <a:spLocks noGrp="1"/>
          </p:cNvSpPr>
          <p:nvPr>
            <p:ph type="ftr" sz="quarter" idx="11"/>
          </p:nvPr>
        </p:nvSpPr>
        <p:spPr/>
        <p:txBody>
          <a:bodyPr/>
          <a:lstStyle/>
          <a:p>
            <a:pPr defTabSz="311079" fontAlgn="base" hangingPunct="0">
              <a:lnSpc>
                <a:spcPct val="93000"/>
              </a:lnSpc>
              <a:spcBef>
                <a:spcPct val="0"/>
              </a:spcBef>
              <a:spcAft>
                <a:spcPct val="0"/>
              </a:spcAft>
              <a:buClr>
                <a:srgbClr val="000000"/>
              </a:buClr>
              <a:buSzPct val="100000"/>
              <a:defRPr/>
            </a:pPr>
            <a:r>
              <a:rPr lang="en-US" dirty="0">
                <a:solidFill>
                  <a:prstClr val="black">
                    <a:tint val="75000"/>
                  </a:prstClr>
                </a:solidFill>
                <a:latin typeface="Arial" charset="0"/>
              </a:rPr>
              <a:t>Government Performance Solutions, Inc.  2015</a:t>
            </a:r>
          </a:p>
        </p:txBody>
      </p:sp>
      <p:sp>
        <p:nvSpPr>
          <p:cNvPr id="6" name="Slide Number Placeholder 5"/>
          <p:cNvSpPr>
            <a:spLocks noGrp="1"/>
          </p:cNvSpPr>
          <p:nvPr>
            <p:ph type="sldNum" sz="quarter" idx="12"/>
          </p:nvPr>
        </p:nvSpPr>
        <p:spPr/>
        <p:txBody>
          <a:bodyPr/>
          <a:lstStyle/>
          <a:p>
            <a:pPr defTabSz="311079" fontAlgn="base" hangingPunct="0">
              <a:lnSpc>
                <a:spcPct val="93000"/>
              </a:lnSpc>
              <a:spcBef>
                <a:spcPct val="0"/>
              </a:spcBef>
              <a:spcAft>
                <a:spcPct val="0"/>
              </a:spcAft>
              <a:buClr>
                <a:srgbClr val="000000"/>
              </a:buClr>
              <a:buSzPct val="100000"/>
              <a:defRPr/>
            </a:pPr>
            <a:fld id="{DD85721C-E124-425D-9811-A8E0FC6EF4A8}" type="slidenum">
              <a:rPr lang="en-US" smtClean="0">
                <a:solidFill>
                  <a:srgbClr val="90C226"/>
                </a:solidFill>
                <a:latin typeface="Arial" charset="0"/>
              </a:rPr>
              <a:pPr defTabSz="311079" fontAlgn="base" hangingPunct="0">
                <a:lnSpc>
                  <a:spcPct val="93000"/>
                </a:lnSpc>
                <a:spcBef>
                  <a:spcPct val="0"/>
                </a:spcBef>
                <a:spcAft>
                  <a:spcPct val="0"/>
                </a:spcAft>
                <a:buClr>
                  <a:srgbClr val="000000"/>
                </a:buClr>
                <a:buSzPct val="100000"/>
                <a:defRPr/>
              </a:pPr>
              <a:t>‹#›</a:t>
            </a:fld>
            <a:endParaRPr lang="en-US" dirty="0">
              <a:solidFill>
                <a:srgbClr val="90C226"/>
              </a:solidFill>
              <a:latin typeface="Arial" charset="0"/>
            </a:endParaRPr>
          </a:p>
        </p:txBody>
      </p:sp>
    </p:spTree>
    <p:extLst>
      <p:ext uri="{BB962C8B-B14F-4D97-AF65-F5344CB8AC3E}">
        <p14:creationId xmlns:p14="http://schemas.microsoft.com/office/powerpoint/2010/main" val="290957129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11/3/2021</a:t>
            </a:fld>
            <a:endParaRPr lang="en-US" dirty="0"/>
          </a:p>
        </p:txBody>
      </p:sp>
      <p:sp>
        <p:nvSpPr>
          <p:cNvPr id="5" name="Footer Placeholder 4"/>
          <p:cNvSpPr>
            <a:spLocks noGrp="1"/>
          </p:cNvSpPr>
          <p:nvPr>
            <p:ph type="ftr" sz="quarter" idx="11"/>
          </p:nvPr>
        </p:nvSpPr>
        <p:spPr/>
        <p:txBody>
          <a:bodyPr/>
          <a:lstStyle/>
          <a:p>
            <a:pPr defTabSz="311079" fontAlgn="base" hangingPunct="0">
              <a:lnSpc>
                <a:spcPct val="93000"/>
              </a:lnSpc>
              <a:spcBef>
                <a:spcPct val="0"/>
              </a:spcBef>
              <a:spcAft>
                <a:spcPct val="0"/>
              </a:spcAft>
              <a:buClr>
                <a:srgbClr val="000000"/>
              </a:buClr>
              <a:buSzPct val="100000"/>
              <a:defRPr/>
            </a:pPr>
            <a:r>
              <a:rPr lang="en-US" dirty="0">
                <a:solidFill>
                  <a:prstClr val="black">
                    <a:tint val="75000"/>
                  </a:prstClr>
                </a:solidFill>
                <a:latin typeface="Arial" charset="0"/>
              </a:rPr>
              <a:t>Government Performance Solutions, Inc.  2015</a:t>
            </a:r>
          </a:p>
        </p:txBody>
      </p:sp>
      <p:sp>
        <p:nvSpPr>
          <p:cNvPr id="6" name="Slide Number Placeholder 5"/>
          <p:cNvSpPr>
            <a:spLocks noGrp="1"/>
          </p:cNvSpPr>
          <p:nvPr>
            <p:ph type="sldNum" sz="quarter" idx="12"/>
          </p:nvPr>
        </p:nvSpPr>
        <p:spPr/>
        <p:txBody>
          <a:bodyPr/>
          <a:lstStyle/>
          <a:p>
            <a:pPr defTabSz="311079" fontAlgn="base" hangingPunct="0">
              <a:lnSpc>
                <a:spcPct val="93000"/>
              </a:lnSpc>
              <a:spcBef>
                <a:spcPct val="0"/>
              </a:spcBef>
              <a:spcAft>
                <a:spcPct val="0"/>
              </a:spcAft>
              <a:buClr>
                <a:srgbClr val="000000"/>
              </a:buClr>
              <a:buSzPct val="100000"/>
              <a:defRPr/>
            </a:pPr>
            <a:fld id="{DD85721C-E124-425D-9811-A8E0FC6EF4A8}" type="slidenum">
              <a:rPr lang="en-US" smtClean="0">
                <a:solidFill>
                  <a:srgbClr val="90C226"/>
                </a:solidFill>
                <a:latin typeface="Arial" charset="0"/>
              </a:rPr>
              <a:pPr defTabSz="311079" fontAlgn="base" hangingPunct="0">
                <a:lnSpc>
                  <a:spcPct val="93000"/>
                </a:lnSpc>
                <a:spcBef>
                  <a:spcPct val="0"/>
                </a:spcBef>
                <a:spcAft>
                  <a:spcPct val="0"/>
                </a:spcAft>
                <a:buClr>
                  <a:srgbClr val="000000"/>
                </a:buClr>
                <a:buSzPct val="100000"/>
                <a:defRPr/>
              </a:pPr>
              <a:t>‹#›</a:t>
            </a:fld>
            <a:endParaRPr lang="en-US" dirty="0">
              <a:solidFill>
                <a:srgbClr val="90C226"/>
              </a:solidFill>
              <a:latin typeface="Arial" charset="0"/>
            </a:endParaRPr>
          </a:p>
        </p:txBody>
      </p:sp>
    </p:spTree>
    <p:extLst>
      <p:ext uri="{BB962C8B-B14F-4D97-AF65-F5344CB8AC3E}">
        <p14:creationId xmlns:p14="http://schemas.microsoft.com/office/powerpoint/2010/main" val="190624380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11/3/2021</a:t>
            </a:fld>
            <a:endParaRPr lang="en-US" dirty="0"/>
          </a:p>
        </p:txBody>
      </p:sp>
      <p:sp>
        <p:nvSpPr>
          <p:cNvPr id="5" name="Footer Placeholder 4"/>
          <p:cNvSpPr>
            <a:spLocks noGrp="1"/>
          </p:cNvSpPr>
          <p:nvPr>
            <p:ph type="ftr" sz="quarter" idx="11"/>
          </p:nvPr>
        </p:nvSpPr>
        <p:spPr/>
        <p:txBody>
          <a:bodyPr/>
          <a:lstStyle/>
          <a:p>
            <a:pPr defTabSz="311079" fontAlgn="base" hangingPunct="0">
              <a:lnSpc>
                <a:spcPct val="93000"/>
              </a:lnSpc>
              <a:spcBef>
                <a:spcPct val="0"/>
              </a:spcBef>
              <a:spcAft>
                <a:spcPct val="0"/>
              </a:spcAft>
              <a:buClr>
                <a:srgbClr val="000000"/>
              </a:buClr>
              <a:buSzPct val="100000"/>
              <a:defRPr/>
            </a:pPr>
            <a:r>
              <a:rPr lang="en-US" dirty="0">
                <a:solidFill>
                  <a:prstClr val="black">
                    <a:tint val="75000"/>
                  </a:prstClr>
                </a:solidFill>
                <a:latin typeface="Arial" charset="0"/>
              </a:rPr>
              <a:t>Government Performance Solutions, Inc.  2015</a:t>
            </a:r>
          </a:p>
        </p:txBody>
      </p:sp>
      <p:sp>
        <p:nvSpPr>
          <p:cNvPr id="6" name="Slide Number Placeholder 5"/>
          <p:cNvSpPr>
            <a:spLocks noGrp="1"/>
          </p:cNvSpPr>
          <p:nvPr>
            <p:ph type="sldNum" sz="quarter" idx="12"/>
          </p:nvPr>
        </p:nvSpPr>
        <p:spPr/>
        <p:txBody>
          <a:bodyPr/>
          <a:lstStyle/>
          <a:p>
            <a:pPr defTabSz="311079" fontAlgn="base" hangingPunct="0">
              <a:lnSpc>
                <a:spcPct val="93000"/>
              </a:lnSpc>
              <a:spcBef>
                <a:spcPct val="0"/>
              </a:spcBef>
              <a:spcAft>
                <a:spcPct val="0"/>
              </a:spcAft>
              <a:buClr>
                <a:srgbClr val="000000"/>
              </a:buClr>
              <a:buSzPct val="100000"/>
              <a:defRPr/>
            </a:pPr>
            <a:fld id="{DD85721C-E124-425D-9811-A8E0FC6EF4A8}" type="slidenum">
              <a:rPr lang="en-US" smtClean="0">
                <a:solidFill>
                  <a:srgbClr val="90C226"/>
                </a:solidFill>
                <a:latin typeface="Arial" charset="0"/>
              </a:rPr>
              <a:pPr defTabSz="311079" fontAlgn="base" hangingPunct="0">
                <a:lnSpc>
                  <a:spcPct val="93000"/>
                </a:lnSpc>
                <a:spcBef>
                  <a:spcPct val="0"/>
                </a:spcBef>
                <a:spcAft>
                  <a:spcPct val="0"/>
                </a:spcAft>
                <a:buClr>
                  <a:srgbClr val="000000"/>
                </a:buClr>
                <a:buSzPct val="100000"/>
                <a:defRPr/>
              </a:pPr>
              <a:t>‹#›</a:t>
            </a:fld>
            <a:endParaRPr lang="en-US" dirty="0">
              <a:solidFill>
                <a:srgbClr val="90C226"/>
              </a:solidFill>
              <a:latin typeface="Arial" charset="0"/>
            </a:endParaRPr>
          </a:p>
        </p:txBody>
      </p:sp>
    </p:spTree>
    <p:extLst>
      <p:ext uri="{BB962C8B-B14F-4D97-AF65-F5344CB8AC3E}">
        <p14:creationId xmlns:p14="http://schemas.microsoft.com/office/powerpoint/2010/main" val="555734022"/>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33181" y="609600"/>
            <a:ext cx="10352575" cy="3022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799" y="4470400"/>
            <a:ext cx="10572956"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11159123" y="6539729"/>
            <a:ext cx="683517" cy="365125"/>
          </a:xfrm>
        </p:spPr>
        <p:txBody>
          <a:bodyPr/>
          <a:lstStyle/>
          <a:p>
            <a:pPr>
              <a:defRPr/>
            </a:pPr>
            <a:fld id="{DD85721C-E124-425D-9811-A8E0FC6EF4A8}" type="slidenum">
              <a:rPr lang="en-US" smtClean="0">
                <a:solidFill>
                  <a:srgbClr val="90C226"/>
                </a:solidFill>
              </a:rPr>
              <a:pPr>
                <a:defRPr/>
              </a:pPr>
              <a:t>‹#›</a:t>
            </a:fld>
            <a:endParaRPr lang="en-US" dirty="0">
              <a:solidFill>
                <a:srgbClr val="90C226"/>
              </a:solidFill>
            </a:endParaRPr>
          </a:p>
        </p:txBody>
      </p:sp>
      <p:cxnSp>
        <p:nvCxnSpPr>
          <p:cNvPr id="10" name="Straight Connector 9"/>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1" descr="cid:image002.png@01D3CFD4.A54A9060">
            <a:extLst>
              <a:ext uri="{FF2B5EF4-FFF2-40B4-BE49-F238E27FC236}">
                <a16:creationId xmlns:a16="http://schemas.microsoft.com/office/drawing/2014/main" id="{E29FF644-9ADB-4176-AA26-7758858DF3B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4805" y="6540995"/>
            <a:ext cx="375000"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2779D9E9-A1B3-4321-BA69-ED6F8533FA9F}"/>
              </a:ext>
            </a:extLst>
          </p:cNvPr>
          <p:cNvSpPr txBox="1"/>
          <p:nvPr userDrawn="1"/>
        </p:nvSpPr>
        <p:spPr>
          <a:xfrm>
            <a:off x="453515" y="6604732"/>
            <a:ext cx="2053767" cy="215444"/>
          </a:xfrm>
          <a:prstGeom prst="rect">
            <a:avLst/>
          </a:prstGeom>
          <a:noFill/>
        </p:spPr>
        <p:txBody>
          <a:bodyPr wrap="none" rtlCol="0">
            <a:spAutoFit/>
          </a:bodyPr>
          <a:lstStyle/>
          <a:p>
            <a:pPr rtl="0"/>
            <a:r>
              <a:rPr lang="es-419" sz="800">
                <a:solidFill>
                  <a:schemeClr val="accent1"/>
                </a:solidFill>
              </a:rPr>
              <a:t>Government Performance Solutions, Inc.</a:t>
            </a:r>
          </a:p>
        </p:txBody>
      </p:sp>
    </p:spTree>
    <p:extLst>
      <p:ext uri="{BB962C8B-B14F-4D97-AF65-F5344CB8AC3E}">
        <p14:creationId xmlns:p14="http://schemas.microsoft.com/office/powerpoint/2010/main" val="207688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033180" y="609600"/>
            <a:ext cx="10598381" cy="3022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799" y="4527448"/>
            <a:ext cx="10818764"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11021471" y="6492878"/>
            <a:ext cx="683517" cy="365125"/>
          </a:xfrm>
        </p:spPr>
        <p:txBody>
          <a:bodyPr/>
          <a:lstStyle/>
          <a:p>
            <a:pPr>
              <a:defRPr/>
            </a:pPr>
            <a:fld id="{DD85721C-E124-425D-9811-A8E0FC6EF4A8}" type="slidenum">
              <a:rPr lang="en-US" smtClean="0">
                <a:solidFill>
                  <a:srgbClr val="90C226"/>
                </a:solidFill>
              </a:rPr>
              <a:pPr>
                <a:defRPr/>
              </a:pPr>
              <a:t>‹#›</a:t>
            </a:fld>
            <a:endParaRPr lang="en-US" dirty="0">
              <a:solidFill>
                <a:srgbClr val="90C226"/>
              </a:solidFill>
            </a:endParaRPr>
          </a:p>
        </p:txBody>
      </p:sp>
      <p:sp>
        <p:nvSpPr>
          <p:cNvPr id="24" name="TextBox 23"/>
          <p:cNvSpPr txBox="1"/>
          <p:nvPr/>
        </p:nvSpPr>
        <p:spPr>
          <a:xfrm>
            <a:off x="643617" y="790378"/>
            <a:ext cx="609759" cy="584776"/>
          </a:xfrm>
          <a:prstGeom prst="rect">
            <a:avLst/>
          </a:prstGeom>
        </p:spPr>
        <p:txBody>
          <a:bodyPr vert="horz" lIns="91440" tIns="45720" rIns="91440" bIns="45720" rtlCol="0" anchor="ctr">
            <a:noAutofit/>
          </a:bodyPr>
          <a:lstStyle/>
          <a:p>
            <a:pPr lvl="0" rtl="0"/>
            <a:r>
              <a:rPr lang="es-419"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996934" y="2886556"/>
            <a:ext cx="609759" cy="584776"/>
          </a:xfrm>
          <a:prstGeom prst="rect">
            <a:avLst/>
          </a:prstGeom>
        </p:spPr>
        <p:txBody>
          <a:bodyPr vert="horz" lIns="91440" tIns="45720" rIns="91440" bIns="45720" rtlCol="0" anchor="ctr">
            <a:noAutofit/>
          </a:bodyPr>
          <a:lstStyle/>
          <a:p>
            <a:pPr lvl="0" rtl="0"/>
            <a:r>
              <a:rPr lang="es-419" sz="8000" baseline="0">
                <a:ln w="3175" cmpd="sng">
                  <a:noFill/>
                </a:ln>
                <a:solidFill>
                  <a:schemeClr val="accent1">
                    <a:lumMod val="60000"/>
                    <a:lumOff val="40000"/>
                  </a:schemeClr>
                </a:solidFill>
                <a:effectLst/>
                <a:latin typeface="Arial"/>
              </a:rPr>
              <a:t>”</a:t>
            </a:r>
          </a:p>
        </p:txBody>
      </p:sp>
      <p:cxnSp>
        <p:nvCxnSpPr>
          <p:cNvPr id="10" name="Straight Connector 9"/>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Picture 1" descr="cid:image002.png@01D3CFD4.A54A9060">
            <a:extLst>
              <a:ext uri="{FF2B5EF4-FFF2-40B4-BE49-F238E27FC236}">
                <a16:creationId xmlns:a16="http://schemas.microsoft.com/office/drawing/2014/main" id="{E84EF9FF-96C8-4D10-A702-CDBDA9F2D93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0D2F9657-5666-42B2-8EFB-1B74C9E450CA}"/>
              </a:ext>
            </a:extLst>
          </p:cNvPr>
          <p:cNvSpPr txBox="1"/>
          <p:nvPr userDrawn="1"/>
        </p:nvSpPr>
        <p:spPr>
          <a:xfrm>
            <a:off x="453515" y="6604732"/>
            <a:ext cx="2053767" cy="215444"/>
          </a:xfrm>
          <a:prstGeom prst="rect">
            <a:avLst/>
          </a:prstGeom>
          <a:noFill/>
        </p:spPr>
        <p:txBody>
          <a:bodyPr wrap="none" rtlCol="0">
            <a:spAutoFit/>
          </a:bodyPr>
          <a:lstStyle/>
          <a:p>
            <a:pPr rtl="0"/>
            <a:r>
              <a:rPr lang="es-419" sz="800">
                <a:solidFill>
                  <a:schemeClr val="accent1"/>
                </a:solidFill>
              </a:rPr>
              <a:t>Government Performance Solutions, Inc.</a:t>
            </a:r>
          </a:p>
        </p:txBody>
      </p:sp>
    </p:spTree>
    <p:extLst>
      <p:ext uri="{BB962C8B-B14F-4D97-AF65-F5344CB8AC3E}">
        <p14:creationId xmlns:p14="http://schemas.microsoft.com/office/powerpoint/2010/main" val="38531000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Purpos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7BDF879-A2E0-4F70-BA76-E296807BF017}" type="slidenum">
              <a:rPr lang="en-US" smtClean="0"/>
              <a:pPr/>
              <a:t>‹#›</a:t>
            </a:fld>
            <a:endParaRPr lang="en-US" dirty="0"/>
          </a:p>
        </p:txBody>
      </p:sp>
      <p:sp>
        <p:nvSpPr>
          <p:cNvPr id="9" name="Text Placeholder 7"/>
          <p:cNvSpPr>
            <a:spLocks noGrp="1"/>
          </p:cNvSpPr>
          <p:nvPr>
            <p:ph type="body" sz="quarter" idx="11" hasCustomPrompt="1"/>
          </p:nvPr>
        </p:nvSpPr>
        <p:spPr>
          <a:xfrm>
            <a:off x="1246297" y="41275"/>
            <a:ext cx="9605433" cy="1309688"/>
          </a:xfrm>
          <a:prstGeom prst="rect">
            <a:avLst/>
          </a:prstGeom>
        </p:spPr>
        <p:txBody>
          <a:bodyPr anchor="ctr"/>
          <a:lstStyle>
            <a:lvl1pPr algn="ctr">
              <a:buNone/>
              <a:defRPr sz="3000" b="1" baseline="0">
                <a:solidFill>
                  <a:schemeClr val="accent6">
                    <a:lumMod val="75000"/>
                  </a:schemeClr>
                </a:solidFill>
              </a:defRPr>
            </a:lvl1pPr>
            <a:lvl2pPr>
              <a:buNone/>
              <a:defRPr/>
            </a:lvl2pPr>
            <a:lvl3pPr>
              <a:buNone/>
              <a:defRPr/>
            </a:lvl3pPr>
            <a:lvl4pPr>
              <a:buNone/>
              <a:defRPr/>
            </a:lvl4pPr>
            <a:lvl5pPr>
              <a:buNone/>
              <a:defRPr/>
            </a:lvl5pPr>
          </a:lstStyle>
          <a:p>
            <a:pPr lvl="0"/>
            <a:r>
              <a:rPr lang="en-US" dirty="0"/>
              <a:t>What’s In It For the Audience?</a:t>
            </a:r>
          </a:p>
        </p:txBody>
      </p:sp>
      <p:sp>
        <p:nvSpPr>
          <p:cNvPr id="12" name="Text Placeholder 18"/>
          <p:cNvSpPr>
            <a:spLocks noGrp="1"/>
          </p:cNvSpPr>
          <p:nvPr>
            <p:ph type="body" sz="quarter" idx="12" hasCustomPrompt="1"/>
          </p:nvPr>
        </p:nvSpPr>
        <p:spPr>
          <a:xfrm>
            <a:off x="913783" y="2117601"/>
            <a:ext cx="10399776" cy="2665805"/>
          </a:xfrm>
          <a:prstGeom prst="rect">
            <a:avLst/>
          </a:prstGeom>
        </p:spPr>
        <p:txBody>
          <a:bodyPr lIns="82058" tIns="41029" rIns="82058" bIns="41029"/>
          <a:lstStyle>
            <a:lvl1pPr marL="257174" marR="0" indent="-257174" algn="l" defTabSz="685797" rtl="0" eaLnBrk="1" fontAlgn="auto" latinLnBrk="0" hangingPunct="1">
              <a:lnSpc>
                <a:spcPct val="100000"/>
              </a:lnSpc>
              <a:spcBef>
                <a:spcPct val="20000"/>
              </a:spcBef>
              <a:spcAft>
                <a:spcPts val="0"/>
              </a:spcAft>
              <a:buClrTx/>
              <a:buSzPct val="100000"/>
              <a:buFont typeface="Wingdings 3" pitchFamily="18" charset="2"/>
              <a:buChar char="Ò"/>
              <a:tabLst/>
              <a:defRPr sz="2700" baseline="0">
                <a:solidFill>
                  <a:schemeClr val="tx2">
                    <a:lumMod val="75000"/>
                  </a:schemeClr>
                </a:solidFill>
              </a:defRPr>
            </a:lvl1pPr>
            <a:lvl2pPr marL="557210" marR="0" indent="-214312" algn="l" defTabSz="685797" rtl="0" eaLnBrk="1" fontAlgn="auto" latinLnBrk="0" hangingPunct="1">
              <a:lnSpc>
                <a:spcPct val="100000"/>
              </a:lnSpc>
              <a:spcBef>
                <a:spcPct val="20000"/>
              </a:spcBef>
              <a:spcAft>
                <a:spcPts val="0"/>
              </a:spcAft>
              <a:buClrTx/>
              <a:buSzTx/>
              <a:buFont typeface="Wingdings" pitchFamily="2" charset="2"/>
              <a:buChar char="§"/>
              <a:tabLst/>
              <a:defRPr sz="2400">
                <a:solidFill>
                  <a:schemeClr val="tx2">
                    <a:lumMod val="75000"/>
                  </a:schemeClr>
                </a:solidFill>
              </a:defRPr>
            </a:lvl2pPr>
            <a:lvl3pPr>
              <a:buFont typeface="Wingdings" pitchFamily="2" charset="2"/>
              <a:buChar char="§"/>
              <a:defRPr/>
            </a:lvl3pPr>
            <a:lvl4pPr>
              <a:buFont typeface="Wingdings" pitchFamily="2" charset="2"/>
              <a:buChar char="§"/>
              <a:defRPr/>
            </a:lvl4pPr>
            <a:lvl5pPr>
              <a:buFont typeface="Wingdings" pitchFamily="2" charset="2"/>
              <a:buChar char="§"/>
              <a:defRPr/>
            </a:lvl5pPr>
          </a:lstStyle>
          <a:p>
            <a:pPr lvl="0"/>
            <a:r>
              <a:rPr kumimoji="0" lang="en-US" sz="2700" b="0" i="0" u="none" strike="noStrike" kern="1200" cap="none" spc="0" normalizeH="0" baseline="0" noProof="0" dirty="0">
                <a:ln>
                  <a:noFill/>
                </a:ln>
                <a:solidFill>
                  <a:schemeClr val="tx2">
                    <a:lumMod val="75000"/>
                  </a:schemeClr>
                </a:solidFill>
                <a:effectLst/>
                <a:uLnTx/>
                <a:uFillTx/>
                <a:latin typeface="+mn-lt"/>
                <a:ea typeface="+mn-ea"/>
                <a:cs typeface="+mn-cs"/>
              </a:rPr>
              <a:t>State purpose of training/presentation</a:t>
            </a:r>
            <a:endParaRPr lang="en-US" dirty="0">
              <a:solidFill>
                <a:schemeClr val="tx2">
                  <a:lumMod val="75000"/>
                </a:schemeClr>
              </a:solidFill>
            </a:endParaRPr>
          </a:p>
          <a:p>
            <a:pPr marL="257174" marR="0" lvl="0" indent="-257174" algn="l" defTabSz="685797" rtl="0" eaLnBrk="1" fontAlgn="auto" latinLnBrk="0" hangingPunct="1">
              <a:lnSpc>
                <a:spcPct val="100000"/>
              </a:lnSpc>
              <a:spcBef>
                <a:spcPct val="20000"/>
              </a:spcBef>
              <a:spcAft>
                <a:spcPts val="0"/>
              </a:spcAft>
              <a:buClrTx/>
              <a:buSzPct val="100000"/>
              <a:buFont typeface="Wingdings 3" pitchFamily="18" charset="2"/>
              <a:buChar char="Ò"/>
              <a:tabLst/>
              <a:defRPr/>
            </a:pPr>
            <a:r>
              <a:rPr kumimoji="0" lang="en-US" sz="2700" b="1" i="0" u="none" strike="noStrike" kern="1200" cap="none" spc="0" normalizeH="0" baseline="0" noProof="0" dirty="0">
                <a:ln>
                  <a:noFill/>
                </a:ln>
                <a:solidFill>
                  <a:schemeClr val="tx2">
                    <a:lumMod val="75000"/>
                  </a:schemeClr>
                </a:solidFill>
                <a:effectLst/>
                <a:uLnTx/>
                <a:uFillTx/>
                <a:latin typeface="+mn-lt"/>
                <a:ea typeface="+mn-ea"/>
                <a:cs typeface="+mn-cs"/>
              </a:rPr>
              <a:t>Key</a:t>
            </a:r>
            <a:r>
              <a:rPr kumimoji="0" lang="en-US" sz="2700" b="0" i="0" u="none" strike="noStrike" kern="1200" cap="none" spc="0" normalizeH="0" baseline="0" noProof="0" dirty="0">
                <a:ln>
                  <a:noFill/>
                </a:ln>
                <a:solidFill>
                  <a:schemeClr val="tx2">
                    <a:lumMod val="75000"/>
                  </a:schemeClr>
                </a:solidFill>
                <a:effectLst/>
                <a:uLnTx/>
                <a:uFillTx/>
                <a:latin typeface="+mn-lt"/>
                <a:ea typeface="+mn-ea"/>
                <a:cs typeface="+mn-cs"/>
              </a:rPr>
              <a:t> </a:t>
            </a:r>
            <a:r>
              <a:rPr kumimoji="0" lang="en-US" sz="2700" b="1" i="0" u="none" strike="noStrike" kern="1200" cap="none" spc="0" normalizeH="0" baseline="0" noProof="0" dirty="0">
                <a:ln>
                  <a:noFill/>
                </a:ln>
                <a:solidFill>
                  <a:schemeClr val="tx2">
                    <a:lumMod val="75000"/>
                  </a:schemeClr>
                </a:solidFill>
                <a:effectLst/>
                <a:uLnTx/>
                <a:uFillTx/>
                <a:latin typeface="+mn-lt"/>
                <a:ea typeface="+mn-ea"/>
                <a:cs typeface="+mn-cs"/>
              </a:rPr>
              <a:t>Points</a:t>
            </a:r>
            <a:r>
              <a:rPr kumimoji="0" lang="en-US" sz="2700" b="0" i="0" u="none" strike="noStrike" kern="1200" cap="none" spc="0" normalizeH="0" baseline="0" noProof="0" dirty="0">
                <a:ln>
                  <a:noFill/>
                </a:ln>
                <a:solidFill>
                  <a:schemeClr val="tx2">
                    <a:lumMod val="75000"/>
                  </a:schemeClr>
                </a:solidFill>
                <a:effectLst/>
                <a:uLnTx/>
                <a:uFillTx/>
                <a:latin typeface="+mn-lt"/>
                <a:ea typeface="+mn-ea"/>
                <a:cs typeface="+mn-cs"/>
              </a:rPr>
              <a:t> only</a:t>
            </a:r>
          </a:p>
          <a:p>
            <a:pPr marL="557210" marR="0" lvl="1" indent="-214312" algn="l" defTabSz="685797" rtl="0" eaLnBrk="1" fontAlgn="auto" latinLnBrk="0" hangingPunct="1">
              <a:lnSpc>
                <a:spcPct val="100000"/>
              </a:lnSpc>
              <a:spcBef>
                <a:spcPct val="20000"/>
              </a:spcBef>
              <a:spcAft>
                <a:spcPts val="0"/>
              </a:spcAft>
              <a:buClrTx/>
              <a:buSzTx/>
              <a:buFont typeface="Wingdings" pitchFamily="2" charset="2"/>
              <a:buChar char="§"/>
              <a:tabLst/>
              <a:defRPr/>
            </a:pPr>
            <a:r>
              <a:rPr kumimoji="0" lang="en-US" sz="2400" b="0" i="0" u="none" strike="noStrike" kern="1200" cap="none" spc="0" normalizeH="0" baseline="0" noProof="0" dirty="0">
                <a:ln>
                  <a:noFill/>
                </a:ln>
                <a:solidFill>
                  <a:schemeClr val="tx2">
                    <a:lumMod val="75000"/>
                  </a:schemeClr>
                </a:solidFill>
                <a:effectLst/>
                <a:uLnTx/>
                <a:uFillTx/>
                <a:latin typeface="+mn-lt"/>
                <a:ea typeface="+mn-ea"/>
                <a:cs typeface="+mn-cs"/>
              </a:rPr>
              <a:t>3-5 at most </a:t>
            </a:r>
          </a:p>
          <a:p>
            <a:pPr lvl="0"/>
            <a:r>
              <a:rPr lang="en-US" dirty="0">
                <a:solidFill>
                  <a:schemeClr val="tx2">
                    <a:lumMod val="75000"/>
                  </a:schemeClr>
                </a:solidFill>
              </a:rPr>
              <a:t>No full sentences</a:t>
            </a:r>
          </a:p>
        </p:txBody>
      </p:sp>
    </p:spTree>
    <p:extLst>
      <p:ext uri="{BB962C8B-B14F-4D97-AF65-F5344CB8AC3E}">
        <p14:creationId xmlns:p14="http://schemas.microsoft.com/office/powerpoint/2010/main" val="2152904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DC01A62-4E3B-4BB3-83ED-C7F9244160C7}" type="slidenum">
              <a:rPr lang="en-US" smtClean="0">
                <a:solidFill>
                  <a:srgbClr val="90C226"/>
                </a:solidFill>
              </a:rPr>
              <a:pPr>
                <a:defRPr/>
              </a:pPr>
              <a:t>‹#›</a:t>
            </a:fld>
            <a:endParaRPr lang="en-US" dirty="0">
              <a:solidFill>
                <a:srgbClr val="90C226"/>
              </a:solidFill>
            </a:endParaRPr>
          </a:p>
        </p:txBody>
      </p:sp>
      <p:cxnSp>
        <p:nvCxnSpPr>
          <p:cNvPr id="7" name="Straight Connector 6">
            <a:extLst>
              <a:ext uri="{FF2B5EF4-FFF2-40B4-BE49-F238E27FC236}">
                <a16:creationId xmlns:a16="http://schemas.microsoft.com/office/drawing/2014/main" id="{B0EDC993-7B51-7045-8F74-9BC598369DEA}"/>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1" descr="cid:image002.png@01D3CFD4.A54A9060">
            <a:extLst>
              <a:ext uri="{FF2B5EF4-FFF2-40B4-BE49-F238E27FC236}">
                <a16:creationId xmlns:a16="http://schemas.microsoft.com/office/drawing/2014/main" id="{CF4D34C9-2547-EA45-900F-7614C0DC1BE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F89746B5-29EF-4F46-82F3-C0426F512E35}"/>
              </a:ext>
            </a:extLst>
          </p:cNvPr>
          <p:cNvSpPr txBox="1"/>
          <p:nvPr userDrawn="1"/>
        </p:nvSpPr>
        <p:spPr>
          <a:xfrm>
            <a:off x="453514" y="6604732"/>
            <a:ext cx="2053767" cy="215444"/>
          </a:xfrm>
          <a:prstGeom prst="rect">
            <a:avLst/>
          </a:prstGeom>
          <a:noFill/>
        </p:spPr>
        <p:txBody>
          <a:bodyPr wrap="none" rtlCol="0">
            <a:spAutoFit/>
          </a:bodyPr>
          <a:lstStyle/>
          <a:p>
            <a:pPr rtl="0"/>
            <a:r>
              <a:rPr lang="es-419" sz="800">
                <a:solidFill>
                  <a:schemeClr val="accent1"/>
                </a:solidFill>
              </a:rPr>
              <a:t>Government Performance Solutions, Inc.</a:t>
            </a:r>
          </a:p>
        </p:txBody>
      </p:sp>
    </p:spTree>
    <p:extLst>
      <p:ext uri="{BB962C8B-B14F-4D97-AF65-F5344CB8AC3E}">
        <p14:creationId xmlns:p14="http://schemas.microsoft.com/office/powerpoint/2010/main" val="1330880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608290F-4277-4C29-8594-8E985B215DFB}" type="slidenum">
              <a:rPr lang="en-US" smtClean="0">
                <a:solidFill>
                  <a:srgbClr val="90C226"/>
                </a:solidFill>
              </a:rPr>
              <a:pPr>
                <a:defRPr/>
              </a:pPr>
              <a:t>‹#›</a:t>
            </a:fld>
            <a:endParaRPr lang="en-US" dirty="0">
              <a:solidFill>
                <a:srgbClr val="90C226"/>
              </a:solidFill>
            </a:endParaRPr>
          </a:p>
        </p:txBody>
      </p:sp>
      <p:cxnSp>
        <p:nvCxnSpPr>
          <p:cNvPr id="7" name="Straight Connector 6">
            <a:extLst>
              <a:ext uri="{FF2B5EF4-FFF2-40B4-BE49-F238E27FC236}">
                <a16:creationId xmlns:a16="http://schemas.microsoft.com/office/drawing/2014/main" id="{C0EB5C97-D0F0-A54B-9E4A-38721BCFBC2D}"/>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1" descr="cid:image002.png@01D3CFD4.A54A9060">
            <a:extLst>
              <a:ext uri="{FF2B5EF4-FFF2-40B4-BE49-F238E27FC236}">
                <a16:creationId xmlns:a16="http://schemas.microsoft.com/office/drawing/2014/main" id="{2596B629-81DF-304E-834B-0D0108929A0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09D5AC5C-4D91-B145-AFF0-C6CB3DB6D8A4}"/>
              </a:ext>
            </a:extLst>
          </p:cNvPr>
          <p:cNvSpPr txBox="1"/>
          <p:nvPr userDrawn="1"/>
        </p:nvSpPr>
        <p:spPr>
          <a:xfrm>
            <a:off x="453514" y="6604732"/>
            <a:ext cx="2053767" cy="215444"/>
          </a:xfrm>
          <a:prstGeom prst="rect">
            <a:avLst/>
          </a:prstGeom>
          <a:noFill/>
        </p:spPr>
        <p:txBody>
          <a:bodyPr wrap="none" rtlCol="0">
            <a:spAutoFit/>
          </a:bodyPr>
          <a:lstStyle/>
          <a:p>
            <a:pPr rtl="0"/>
            <a:r>
              <a:rPr lang="es-419" sz="800">
                <a:solidFill>
                  <a:schemeClr val="accent1"/>
                </a:solidFill>
              </a:rPr>
              <a:t>Government Performance Solutions, Inc.</a:t>
            </a:r>
          </a:p>
        </p:txBody>
      </p:sp>
    </p:spTree>
    <p:extLst>
      <p:ext uri="{BB962C8B-B14F-4D97-AF65-F5344CB8AC3E}">
        <p14:creationId xmlns:p14="http://schemas.microsoft.com/office/powerpoint/2010/main" val="3523395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505F02B-84E3-42B7-8FDA-6FD6100DC5C3}" type="slidenum">
              <a:rPr lang="en-US" smtClean="0">
                <a:solidFill>
                  <a:srgbClr val="90C226"/>
                </a:solidFill>
              </a:rPr>
              <a:pPr>
                <a:defRPr/>
              </a:pPr>
              <a:t>‹#›</a:t>
            </a:fld>
            <a:endParaRPr lang="en-US" dirty="0">
              <a:solidFill>
                <a:srgbClr val="90C226"/>
              </a:solidFill>
            </a:endParaRPr>
          </a:p>
        </p:txBody>
      </p:sp>
      <p:cxnSp>
        <p:nvCxnSpPr>
          <p:cNvPr id="8" name="Straight Connector 7">
            <a:extLst>
              <a:ext uri="{FF2B5EF4-FFF2-40B4-BE49-F238E27FC236}">
                <a16:creationId xmlns:a16="http://schemas.microsoft.com/office/drawing/2014/main" id="{76059876-1E9C-124D-B616-D30C832B706A}"/>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1" descr="cid:image002.png@01D3CFD4.A54A9060">
            <a:extLst>
              <a:ext uri="{FF2B5EF4-FFF2-40B4-BE49-F238E27FC236}">
                <a16:creationId xmlns:a16="http://schemas.microsoft.com/office/drawing/2014/main" id="{BF1B79C3-8227-4242-9ED1-952FBBB99BD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9F156820-67C6-4B48-9CBF-F881AE7CEB84}"/>
              </a:ext>
            </a:extLst>
          </p:cNvPr>
          <p:cNvSpPr txBox="1"/>
          <p:nvPr userDrawn="1"/>
        </p:nvSpPr>
        <p:spPr>
          <a:xfrm>
            <a:off x="453514" y="6604732"/>
            <a:ext cx="2053767" cy="215444"/>
          </a:xfrm>
          <a:prstGeom prst="rect">
            <a:avLst/>
          </a:prstGeom>
          <a:noFill/>
        </p:spPr>
        <p:txBody>
          <a:bodyPr wrap="none" rtlCol="0">
            <a:spAutoFit/>
          </a:bodyPr>
          <a:lstStyle/>
          <a:p>
            <a:pPr rtl="0"/>
            <a:r>
              <a:rPr lang="es-419" sz="800">
                <a:solidFill>
                  <a:schemeClr val="accent1"/>
                </a:solidFill>
              </a:rPr>
              <a:t>Government Performance Solutions, Inc.</a:t>
            </a:r>
          </a:p>
        </p:txBody>
      </p:sp>
    </p:spTree>
    <p:extLst>
      <p:ext uri="{BB962C8B-B14F-4D97-AF65-F5344CB8AC3E}">
        <p14:creationId xmlns:p14="http://schemas.microsoft.com/office/powerpoint/2010/main" val="153088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8" name="Footer Placeholder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D0C6D7EB-9B18-4541-98BD-32F10EA1AD87}" type="slidenum">
              <a:rPr lang="en-US" smtClean="0">
                <a:solidFill>
                  <a:srgbClr val="90C226"/>
                </a:solidFill>
              </a:rPr>
              <a:pPr>
                <a:defRPr/>
              </a:pPr>
              <a:t>‹#›</a:t>
            </a:fld>
            <a:endParaRPr lang="en-US" dirty="0">
              <a:solidFill>
                <a:srgbClr val="90C226"/>
              </a:solidFill>
            </a:endParaRPr>
          </a:p>
        </p:txBody>
      </p:sp>
      <p:cxnSp>
        <p:nvCxnSpPr>
          <p:cNvPr id="10" name="Straight Connector 9">
            <a:extLst>
              <a:ext uri="{FF2B5EF4-FFF2-40B4-BE49-F238E27FC236}">
                <a16:creationId xmlns:a16="http://schemas.microsoft.com/office/drawing/2014/main" id="{ACD0782D-376F-6B48-B8BB-2263F0D9ECC6}"/>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Picture 1" descr="cid:image002.png@01D3CFD4.A54A9060">
            <a:extLst>
              <a:ext uri="{FF2B5EF4-FFF2-40B4-BE49-F238E27FC236}">
                <a16:creationId xmlns:a16="http://schemas.microsoft.com/office/drawing/2014/main" id="{BD7C2900-76C4-E541-BBE5-C7EF69E7D96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60F9A8B1-DB7D-B042-8162-FE0D3C18FA33}"/>
              </a:ext>
            </a:extLst>
          </p:cNvPr>
          <p:cNvSpPr txBox="1"/>
          <p:nvPr userDrawn="1"/>
        </p:nvSpPr>
        <p:spPr>
          <a:xfrm>
            <a:off x="453514" y="6604732"/>
            <a:ext cx="2053767" cy="215444"/>
          </a:xfrm>
          <a:prstGeom prst="rect">
            <a:avLst/>
          </a:prstGeom>
          <a:noFill/>
        </p:spPr>
        <p:txBody>
          <a:bodyPr wrap="none" rtlCol="0">
            <a:spAutoFit/>
          </a:bodyPr>
          <a:lstStyle/>
          <a:p>
            <a:pPr rtl="0"/>
            <a:r>
              <a:rPr lang="es-419" sz="800">
                <a:solidFill>
                  <a:schemeClr val="accent1"/>
                </a:solidFill>
              </a:rPr>
              <a:t>Government Performance Solutions, Inc.</a:t>
            </a:r>
          </a:p>
        </p:txBody>
      </p:sp>
    </p:spTree>
    <p:extLst>
      <p:ext uri="{BB962C8B-B14F-4D97-AF65-F5344CB8AC3E}">
        <p14:creationId xmlns:p14="http://schemas.microsoft.com/office/powerpoint/2010/main" val="3023618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4" name="Footer Placeholder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0DA059BE-293F-488B-A019-0151A276C317}" type="slidenum">
              <a:rPr lang="en-US" smtClean="0">
                <a:solidFill>
                  <a:srgbClr val="90C226"/>
                </a:solidFill>
              </a:rPr>
              <a:pPr>
                <a:defRPr/>
              </a:pPr>
              <a:t>‹#›</a:t>
            </a:fld>
            <a:endParaRPr lang="en-US" dirty="0">
              <a:solidFill>
                <a:srgbClr val="90C226"/>
              </a:solidFill>
            </a:endParaRPr>
          </a:p>
        </p:txBody>
      </p:sp>
      <p:cxnSp>
        <p:nvCxnSpPr>
          <p:cNvPr id="6" name="Straight Connector 5">
            <a:extLst>
              <a:ext uri="{FF2B5EF4-FFF2-40B4-BE49-F238E27FC236}">
                <a16:creationId xmlns:a16="http://schemas.microsoft.com/office/drawing/2014/main" id="{6B6824FB-EA14-7748-81CF-5199E918ABD9}"/>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1" descr="cid:image002.png@01D3CFD4.A54A9060">
            <a:extLst>
              <a:ext uri="{FF2B5EF4-FFF2-40B4-BE49-F238E27FC236}">
                <a16:creationId xmlns:a16="http://schemas.microsoft.com/office/drawing/2014/main" id="{2DAD7232-F1A6-4D4A-9373-C165697EDF3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1E777B68-DF34-254C-9B8A-16DF498C3DD3}"/>
              </a:ext>
            </a:extLst>
          </p:cNvPr>
          <p:cNvSpPr txBox="1"/>
          <p:nvPr userDrawn="1"/>
        </p:nvSpPr>
        <p:spPr>
          <a:xfrm>
            <a:off x="453514" y="6604732"/>
            <a:ext cx="2053767" cy="215444"/>
          </a:xfrm>
          <a:prstGeom prst="rect">
            <a:avLst/>
          </a:prstGeom>
          <a:noFill/>
        </p:spPr>
        <p:txBody>
          <a:bodyPr wrap="none" rtlCol="0">
            <a:spAutoFit/>
          </a:bodyPr>
          <a:lstStyle/>
          <a:p>
            <a:pPr rtl="0"/>
            <a:r>
              <a:rPr lang="es-419" sz="800">
                <a:solidFill>
                  <a:schemeClr val="accent1"/>
                </a:solidFill>
              </a:rPr>
              <a:t>Government Performance Solutions, Inc.</a:t>
            </a:r>
          </a:p>
        </p:txBody>
      </p:sp>
    </p:spTree>
    <p:extLst>
      <p:ext uri="{BB962C8B-B14F-4D97-AF65-F5344CB8AC3E}">
        <p14:creationId xmlns:p14="http://schemas.microsoft.com/office/powerpoint/2010/main" val="3842146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3" name="Footer Placeholder 2"/>
          <p:cNvSpPr>
            <a:spLocks noGrp="1"/>
          </p:cNvSpPr>
          <p:nvPr>
            <p:ph type="ftr" sz="quarter" idx="11"/>
          </p:nvPr>
        </p:nvSpPr>
        <p:spPr/>
        <p:txBody>
          <a:bodyPr/>
          <a:lstStyle/>
          <a:p>
            <a:pPr>
              <a:defRPr/>
            </a:pP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1D24FD47-8FFB-463A-8E11-73BC8FA658D4}" type="slidenum">
              <a:rPr lang="en-US" smtClean="0">
                <a:solidFill>
                  <a:srgbClr val="90C226"/>
                </a:solidFill>
              </a:rPr>
              <a:pPr>
                <a:defRPr/>
              </a:pPr>
              <a:t>‹#›</a:t>
            </a:fld>
            <a:endParaRPr lang="en-US" dirty="0">
              <a:solidFill>
                <a:srgbClr val="90C226"/>
              </a:solidFill>
            </a:endParaRPr>
          </a:p>
        </p:txBody>
      </p:sp>
      <p:cxnSp>
        <p:nvCxnSpPr>
          <p:cNvPr id="5" name="Straight Connector 4">
            <a:extLst>
              <a:ext uri="{FF2B5EF4-FFF2-40B4-BE49-F238E27FC236}">
                <a16:creationId xmlns:a16="http://schemas.microsoft.com/office/drawing/2014/main" id="{29909A07-49B7-6649-84F1-7C09D79F5C6C}"/>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1" descr="cid:image002.png@01D3CFD4.A54A9060">
            <a:extLst>
              <a:ext uri="{FF2B5EF4-FFF2-40B4-BE49-F238E27FC236}">
                <a16:creationId xmlns:a16="http://schemas.microsoft.com/office/drawing/2014/main" id="{73C597D2-3935-134C-A04C-D9847823ECB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73E29AB4-083A-284E-B82A-CD1053920162}"/>
              </a:ext>
            </a:extLst>
          </p:cNvPr>
          <p:cNvSpPr txBox="1"/>
          <p:nvPr userDrawn="1"/>
        </p:nvSpPr>
        <p:spPr>
          <a:xfrm>
            <a:off x="453514" y="6604732"/>
            <a:ext cx="2053767" cy="215444"/>
          </a:xfrm>
          <a:prstGeom prst="rect">
            <a:avLst/>
          </a:prstGeom>
          <a:noFill/>
        </p:spPr>
        <p:txBody>
          <a:bodyPr wrap="none" rtlCol="0">
            <a:spAutoFit/>
          </a:bodyPr>
          <a:lstStyle/>
          <a:p>
            <a:pPr rtl="0"/>
            <a:r>
              <a:rPr lang="es-419" sz="800">
                <a:solidFill>
                  <a:schemeClr val="accent1"/>
                </a:solidFill>
              </a:rPr>
              <a:t>Government Performance Solutions, Inc.</a:t>
            </a:r>
          </a:p>
        </p:txBody>
      </p:sp>
    </p:spTree>
    <p:extLst>
      <p:ext uri="{BB962C8B-B14F-4D97-AF65-F5344CB8AC3E}">
        <p14:creationId xmlns:p14="http://schemas.microsoft.com/office/powerpoint/2010/main" val="1578129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EEBA2174-C773-4E89-A2F3-D1F7364814B7}" type="slidenum">
              <a:rPr lang="en-US" smtClean="0">
                <a:solidFill>
                  <a:srgbClr val="90C226"/>
                </a:solidFill>
              </a:rPr>
              <a:pPr>
                <a:defRPr/>
              </a:pPr>
              <a:t>‹#›</a:t>
            </a:fld>
            <a:endParaRPr lang="en-US" dirty="0">
              <a:solidFill>
                <a:srgbClr val="90C226"/>
              </a:solidFill>
            </a:endParaRPr>
          </a:p>
        </p:txBody>
      </p:sp>
      <p:cxnSp>
        <p:nvCxnSpPr>
          <p:cNvPr id="8" name="Straight Connector 7">
            <a:extLst>
              <a:ext uri="{FF2B5EF4-FFF2-40B4-BE49-F238E27FC236}">
                <a16:creationId xmlns:a16="http://schemas.microsoft.com/office/drawing/2014/main" id="{132240D1-0ADC-C040-BDD7-DFEB065FB3D1}"/>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1" descr="cid:image002.png@01D3CFD4.A54A9060">
            <a:extLst>
              <a:ext uri="{FF2B5EF4-FFF2-40B4-BE49-F238E27FC236}">
                <a16:creationId xmlns:a16="http://schemas.microsoft.com/office/drawing/2014/main" id="{CB276829-36B6-3F44-95DC-CA7412FAE3DA}"/>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7F56FD3E-1B40-4241-86ED-121F75EB3E07}"/>
              </a:ext>
            </a:extLst>
          </p:cNvPr>
          <p:cNvSpPr txBox="1"/>
          <p:nvPr userDrawn="1"/>
        </p:nvSpPr>
        <p:spPr>
          <a:xfrm>
            <a:off x="453514" y="6604732"/>
            <a:ext cx="2053767" cy="215444"/>
          </a:xfrm>
          <a:prstGeom prst="rect">
            <a:avLst/>
          </a:prstGeom>
          <a:noFill/>
        </p:spPr>
        <p:txBody>
          <a:bodyPr wrap="none" rtlCol="0">
            <a:spAutoFit/>
          </a:bodyPr>
          <a:lstStyle/>
          <a:p>
            <a:pPr rtl="0"/>
            <a:r>
              <a:rPr lang="es-419" sz="800">
                <a:solidFill>
                  <a:schemeClr val="accent1"/>
                </a:solidFill>
              </a:rPr>
              <a:t>Government Performance Solutions, Inc.</a:t>
            </a:r>
          </a:p>
        </p:txBody>
      </p:sp>
    </p:spTree>
    <p:extLst>
      <p:ext uri="{BB962C8B-B14F-4D97-AF65-F5344CB8AC3E}">
        <p14:creationId xmlns:p14="http://schemas.microsoft.com/office/powerpoint/2010/main" val="636879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defTabSz="311079" fontAlgn="base" hangingPunct="0">
              <a:lnSpc>
                <a:spcPct val="93000"/>
              </a:lnSpc>
              <a:spcBef>
                <a:spcPct val="0"/>
              </a:spcBef>
              <a:spcAft>
                <a:spcPct val="0"/>
              </a:spcAft>
              <a:buClr>
                <a:srgbClr val="000000"/>
              </a:buClr>
              <a:buSzPct val="100000"/>
              <a:defRPr/>
            </a:pPr>
            <a:endParaRPr lang="en-US" dirty="0">
              <a:solidFill>
                <a:prstClr val="black"/>
              </a:solidFill>
              <a:latin typeface="Arial" charset="0"/>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E5FFB177-382A-4CCA-8CB9-685D975E3299}" type="slidenum">
              <a:rPr lang="en-US" smtClean="0">
                <a:solidFill>
                  <a:srgbClr val="90C226"/>
                </a:solidFill>
              </a:rPr>
              <a:pPr>
                <a:defRPr/>
              </a:pPr>
              <a:t>‹#›</a:t>
            </a:fld>
            <a:endParaRPr lang="en-US" dirty="0">
              <a:solidFill>
                <a:srgbClr val="90C226"/>
              </a:solidFill>
            </a:endParaRPr>
          </a:p>
        </p:txBody>
      </p:sp>
      <p:cxnSp>
        <p:nvCxnSpPr>
          <p:cNvPr id="8" name="Straight Connector 7">
            <a:extLst>
              <a:ext uri="{FF2B5EF4-FFF2-40B4-BE49-F238E27FC236}">
                <a16:creationId xmlns:a16="http://schemas.microsoft.com/office/drawing/2014/main" id="{F2DDE3C6-762E-5545-82AB-E73ED9204B51}"/>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1" descr="cid:image002.png@01D3CFD4.A54A9060">
            <a:extLst>
              <a:ext uri="{FF2B5EF4-FFF2-40B4-BE49-F238E27FC236}">
                <a16:creationId xmlns:a16="http://schemas.microsoft.com/office/drawing/2014/main" id="{4D4F4D00-5B7A-8746-9F09-A19A33DBC7E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693" y="6540995"/>
            <a:ext cx="439112"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42BC7445-2EEC-B141-B671-BE1699199570}"/>
              </a:ext>
            </a:extLst>
          </p:cNvPr>
          <p:cNvSpPr txBox="1"/>
          <p:nvPr userDrawn="1"/>
        </p:nvSpPr>
        <p:spPr>
          <a:xfrm>
            <a:off x="453514" y="6604732"/>
            <a:ext cx="2053767" cy="215444"/>
          </a:xfrm>
          <a:prstGeom prst="rect">
            <a:avLst/>
          </a:prstGeom>
          <a:noFill/>
        </p:spPr>
        <p:txBody>
          <a:bodyPr wrap="none" rtlCol="0">
            <a:spAutoFit/>
          </a:bodyPr>
          <a:lstStyle/>
          <a:p>
            <a:pPr rtl="0"/>
            <a:r>
              <a:rPr lang="es-419" sz="800">
                <a:solidFill>
                  <a:schemeClr val="accent1"/>
                </a:solidFill>
              </a:rPr>
              <a:t>Government Performance Solutions, Inc.</a:t>
            </a:r>
          </a:p>
        </p:txBody>
      </p:sp>
    </p:spTree>
    <p:extLst>
      <p:ext uri="{BB962C8B-B14F-4D97-AF65-F5344CB8AC3E}">
        <p14:creationId xmlns:p14="http://schemas.microsoft.com/office/powerpoint/2010/main" val="3106559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11/3/2021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311079" fontAlgn="base" hangingPunct="0">
              <a:lnSpc>
                <a:spcPct val="93000"/>
              </a:lnSpc>
              <a:spcBef>
                <a:spcPct val="0"/>
              </a:spcBef>
              <a:spcAft>
                <a:spcPct val="0"/>
              </a:spcAft>
              <a:buClr>
                <a:srgbClr val="000000"/>
              </a:buClr>
              <a:buSzPct val="100000"/>
              <a:defRPr/>
            </a:pPr>
            <a:r>
              <a:rPr lang="en-US" dirty="0">
                <a:solidFill>
                  <a:prstClr val="black">
                    <a:tint val="75000"/>
                  </a:prstClr>
                </a:solidFill>
                <a:latin typeface="Arial" charset="0"/>
              </a:rPr>
              <a:t>Government Performance Solutions, Inc.  2015</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311079" fontAlgn="base" hangingPunct="0">
              <a:lnSpc>
                <a:spcPct val="93000"/>
              </a:lnSpc>
              <a:spcBef>
                <a:spcPct val="0"/>
              </a:spcBef>
              <a:spcAft>
                <a:spcPct val="0"/>
              </a:spcAft>
              <a:buClr>
                <a:srgbClr val="000000"/>
              </a:buClr>
              <a:buSzPct val="100000"/>
              <a:defRPr/>
            </a:pPr>
            <a:fld id="{DD85721C-E124-425D-9811-A8E0FC6EF4A8}" type="slidenum">
              <a:rPr lang="en-US" smtClean="0">
                <a:solidFill>
                  <a:srgbClr val="90C226"/>
                </a:solidFill>
                <a:latin typeface="Arial" charset="0"/>
              </a:rPr>
              <a:pPr defTabSz="311079" fontAlgn="base" hangingPunct="0">
                <a:lnSpc>
                  <a:spcPct val="93000"/>
                </a:lnSpc>
                <a:spcBef>
                  <a:spcPct val="0"/>
                </a:spcBef>
                <a:spcAft>
                  <a:spcPct val="0"/>
                </a:spcAft>
                <a:buClr>
                  <a:srgbClr val="000000"/>
                </a:buClr>
                <a:buSzPct val="100000"/>
                <a:defRPr/>
              </a:pPr>
              <a:t>‹#›</a:t>
            </a:fld>
            <a:endParaRPr lang="en-US" dirty="0">
              <a:solidFill>
                <a:srgbClr val="90C226"/>
              </a:solidFill>
              <a:latin typeface="Arial" charset="0"/>
            </a:endParaRPr>
          </a:p>
        </p:txBody>
      </p:sp>
      <p:cxnSp>
        <p:nvCxnSpPr>
          <p:cNvPr id="18" name="Straight Connector 17">
            <a:extLst>
              <a:ext uri="{FF2B5EF4-FFF2-40B4-BE49-F238E27FC236}">
                <a16:creationId xmlns:a16="http://schemas.microsoft.com/office/drawing/2014/main" id="{CF671F7C-56E5-CD4F-9503-59910149EBAD}"/>
              </a:ext>
            </a:extLst>
          </p:cNvPr>
          <p:cNvCxnSpPr/>
          <p:nvPr userDrawn="1"/>
        </p:nvCxnSpPr>
        <p:spPr>
          <a:xfrm>
            <a:off x="0" y="6539726"/>
            <a:ext cx="12192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9" name="Picture 1" descr="cid:image002.png@01D3CFD4.A54A9060">
            <a:extLst>
              <a:ext uri="{FF2B5EF4-FFF2-40B4-BE49-F238E27FC236}">
                <a16:creationId xmlns:a16="http://schemas.microsoft.com/office/drawing/2014/main" id="{4094C268-A2F9-EC40-8D1D-3AE608A8DEAC}"/>
              </a:ext>
            </a:extLst>
          </p:cNvPr>
          <p:cNvPicPr>
            <a:picLocks noChangeAspect="1" noChangeArrowheads="1"/>
          </p:cNvPicPr>
          <p:nvPr userDrawn="1"/>
        </p:nvPicPr>
        <p:blipFill>
          <a:blip r:embed="rId21" cstate="print">
            <a:extLst>
              <a:ext uri="{28A0092B-C50C-407E-A947-70E740481C1C}">
                <a14:useLocalDpi xmlns:a14="http://schemas.microsoft.com/office/drawing/2010/main" val="0"/>
              </a:ext>
            </a:extLst>
          </a:blip>
          <a:srcRect/>
          <a:stretch>
            <a:fillRect/>
          </a:stretch>
        </p:blipFill>
        <p:spPr bwMode="auto">
          <a:xfrm>
            <a:off x="199359" y="6540995"/>
            <a:ext cx="340445" cy="329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Box 29">
            <a:extLst>
              <a:ext uri="{FF2B5EF4-FFF2-40B4-BE49-F238E27FC236}">
                <a16:creationId xmlns:a16="http://schemas.microsoft.com/office/drawing/2014/main" id="{51CF9F4A-6BEC-7A4C-BA3C-FDC00EC6B881}"/>
              </a:ext>
            </a:extLst>
          </p:cNvPr>
          <p:cNvSpPr txBox="1"/>
          <p:nvPr userDrawn="1"/>
        </p:nvSpPr>
        <p:spPr>
          <a:xfrm>
            <a:off x="453514" y="6604732"/>
            <a:ext cx="2053767" cy="215444"/>
          </a:xfrm>
          <a:prstGeom prst="rect">
            <a:avLst/>
          </a:prstGeom>
          <a:noFill/>
        </p:spPr>
        <p:txBody>
          <a:bodyPr wrap="none" rtlCol="0">
            <a:spAutoFit/>
          </a:bodyPr>
          <a:lstStyle/>
          <a:p>
            <a:pPr rtl="0"/>
            <a:r>
              <a:rPr lang="es-419" sz="800">
                <a:solidFill>
                  <a:schemeClr val="accent1"/>
                </a:solidFill>
              </a:rPr>
              <a:t>Government Performance Solutions, Inc.</a:t>
            </a:r>
          </a:p>
        </p:txBody>
      </p:sp>
    </p:spTree>
    <p:extLst>
      <p:ext uri="{BB962C8B-B14F-4D97-AF65-F5344CB8AC3E}">
        <p14:creationId xmlns:p14="http://schemas.microsoft.com/office/powerpoint/2010/main" val="2338936625"/>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 id="2147483708" r:id="rId15"/>
    <p:sldLayoutId id="2147483709" r:id="rId16"/>
    <p:sldLayoutId id="2147483689" r:id="rId17"/>
    <p:sldLayoutId id="2147483691" r:id="rId18"/>
    <p:sldLayoutId id="2147483692" r:id="rId19"/>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hyperlink" Target="https://nantucketdataplatform.com/effective-population/" TargetMode="External"/><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hyperlink" Target="https://www.countyhealthrankings.org/app/massachusetts/2021/measure/factors/62/data?sort=sc-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1C345-829E-4BEF-A666-62ACACAFAD37}"/>
              </a:ext>
            </a:extLst>
          </p:cNvPr>
          <p:cNvSpPr>
            <a:spLocks noGrp="1"/>
          </p:cNvSpPr>
          <p:nvPr>
            <p:ph type="ctrTitle"/>
          </p:nvPr>
        </p:nvSpPr>
        <p:spPr/>
        <p:txBody>
          <a:bodyPr/>
          <a:lstStyle/>
          <a:p>
            <a:pPr rtl="0"/>
            <a:br>
              <a:rPr lang="en-US" sz="4400" dirty="0"/>
            </a:br>
            <a:r>
              <a:rPr lang="es-419" sz="4400"/>
              <a:t>Informe de evaluación de la salud conductual de Nantucket</a:t>
            </a:r>
          </a:p>
        </p:txBody>
      </p:sp>
      <p:sp>
        <p:nvSpPr>
          <p:cNvPr id="3" name="Subtitle 2">
            <a:extLst>
              <a:ext uri="{FF2B5EF4-FFF2-40B4-BE49-F238E27FC236}">
                <a16:creationId xmlns:a16="http://schemas.microsoft.com/office/drawing/2014/main" id="{0DE881BC-A853-416C-89CC-398DCCD7D2E5}"/>
              </a:ext>
            </a:extLst>
          </p:cNvPr>
          <p:cNvSpPr>
            <a:spLocks noGrp="1"/>
          </p:cNvSpPr>
          <p:nvPr>
            <p:ph type="subTitle" idx="1"/>
          </p:nvPr>
        </p:nvSpPr>
        <p:spPr/>
        <p:txBody>
          <a:bodyPr/>
          <a:lstStyle/>
          <a:p>
            <a:pPr rtl="0"/>
            <a:r>
              <a:rPr lang="es-419">
                <a:solidFill>
                  <a:srgbClr val="3F3F3F"/>
                </a:solidFill>
              </a:rPr>
              <a:t>1 de septiembre de 2021</a:t>
            </a:r>
          </a:p>
        </p:txBody>
      </p:sp>
      <p:sp>
        <p:nvSpPr>
          <p:cNvPr id="4" name="Slide Number Placeholder 3">
            <a:extLst>
              <a:ext uri="{FF2B5EF4-FFF2-40B4-BE49-F238E27FC236}">
                <a16:creationId xmlns:a16="http://schemas.microsoft.com/office/drawing/2014/main" id="{CB57804F-E091-4DB2-A109-BE47B496362A}"/>
              </a:ext>
            </a:extLst>
          </p:cNvPr>
          <p:cNvSpPr>
            <a:spLocks noGrp="1"/>
          </p:cNvSpPr>
          <p:nvPr>
            <p:ph type="sldNum" sz="quarter" idx="12"/>
          </p:nvPr>
        </p:nvSpPr>
        <p:spPr/>
        <p:txBody>
          <a:bodyPr/>
          <a:lstStyle/>
          <a:p>
            <a:pPr rtl="0">
              <a:defRPr/>
            </a:pPr>
            <a:fld id="{5E52DBF7-E32B-4CED-AA89-713BB9AF174E}" type="slidenum">
              <a:rPr>
                <a:solidFill>
                  <a:srgbClr val="90C226"/>
                </a:solidFill>
              </a:rPr>
              <a:pPr>
                <a:defRPr/>
              </a:pPr>
              <a:t>1</a:t>
            </a:fld>
            <a:endParaRPr>
              <a:solidFill>
                <a:srgbClr val="90C226"/>
              </a:solidFill>
            </a:endParaRPr>
          </a:p>
        </p:txBody>
      </p:sp>
      <p:sp>
        <p:nvSpPr>
          <p:cNvPr id="5" name="Rectangle 4">
            <a:extLst>
              <a:ext uri="{FF2B5EF4-FFF2-40B4-BE49-F238E27FC236}">
                <a16:creationId xmlns:a16="http://schemas.microsoft.com/office/drawing/2014/main" id="{A18685B7-10E7-4664-897E-5F62784FF8D5}"/>
              </a:ext>
            </a:extLst>
          </p:cNvPr>
          <p:cNvSpPr/>
          <p:nvPr/>
        </p:nvSpPr>
        <p:spPr>
          <a:xfrm>
            <a:off x="5613946" y="441153"/>
            <a:ext cx="3538191" cy="151656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dirty="0"/>
              <a:t>Información preliminar: </a:t>
            </a:r>
          </a:p>
          <a:p>
            <a:pPr algn="ctr" rtl="0"/>
            <a:r>
              <a:rPr lang="es-419" dirty="0"/>
              <a:t>1/9/21 </a:t>
            </a:r>
            <a:r>
              <a:rPr lang="es-419" dirty="0">
                <a:solidFill>
                  <a:schemeClr val="tx1"/>
                </a:solidFill>
                <a:highlight>
                  <a:srgbClr val="FFFF00"/>
                </a:highlight>
              </a:rPr>
              <a:t>VERSIÓN ACTUALIZADA</a:t>
            </a:r>
            <a:r>
              <a:rPr lang="es-419" dirty="0"/>
              <a:t> </a:t>
            </a:r>
          </a:p>
          <a:p>
            <a:pPr algn="ctr" rtl="0"/>
            <a:r>
              <a:rPr lang="es-419" dirty="0"/>
              <a:t>AÚN NO ESTÁ LISTA PARA SU DISTRIBUCIÓN EN LA COMUNIDAD</a:t>
            </a:r>
          </a:p>
        </p:txBody>
      </p:sp>
    </p:spTree>
    <p:extLst>
      <p:ext uri="{BB962C8B-B14F-4D97-AF65-F5344CB8AC3E}">
        <p14:creationId xmlns:p14="http://schemas.microsoft.com/office/powerpoint/2010/main" val="718624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440840" y="91440"/>
            <a:ext cx="10352575" cy="640080"/>
          </a:xfrm>
        </p:spPr>
        <p:txBody>
          <a:bodyPr>
            <a:normAutofit fontScale="90000"/>
          </a:bodyPr>
          <a:lstStyle/>
          <a:p>
            <a:pPr rtl="0"/>
            <a:r>
              <a:rPr lang="es-419" dirty="0"/>
              <a:t>Resumen ejecutivo (8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185980" y="731520"/>
            <a:ext cx="11656660" cy="5125721"/>
          </a:xfrm>
        </p:spPr>
        <p:txBody>
          <a:bodyPr anchor="t">
            <a:noAutofit/>
          </a:bodyPr>
          <a:lstStyle/>
          <a:p>
            <a:pPr rtl="0"/>
            <a:r>
              <a:rPr lang="es-419" sz="1100" b="1" dirty="0">
                <a:solidFill>
                  <a:srgbClr val="3F3F3F"/>
                </a:solidFill>
              </a:rPr>
              <a:t>Consideraciones sobre la implementación</a:t>
            </a:r>
            <a:r>
              <a:rPr lang="es-419" sz="1100" dirty="0">
                <a:solidFill>
                  <a:srgbClr val="3F3F3F"/>
                </a:solidFill>
              </a:rPr>
              <a:t>:</a:t>
            </a:r>
          </a:p>
          <a:p>
            <a:pPr marL="285750" indent="-285750" rtl="0">
              <a:buFont typeface="Wingdings" panose="05000000000000000000" pitchFamily="2" charset="2"/>
              <a:buChar char="§"/>
            </a:pPr>
            <a:r>
              <a:rPr lang="es-419" sz="1100" dirty="0">
                <a:solidFill>
                  <a:srgbClr val="3F3F3F"/>
                </a:solidFill>
              </a:rPr>
              <a:t>Algunos líderes de la comunidad han expresado su interés en planear una respuesta coordinada para transformar el sistema de atención. Cualquier esfuerzo de este tipo debe planearse cuidadosamente para evitar los riesgos previsibles. A partir de nuestra experiencia y de los consejos recibidos de la comunidad, GPS ha recopilado una lista de consideraciones de aplicación.</a:t>
            </a:r>
          </a:p>
          <a:p>
            <a:pPr marL="285750" indent="-285750" rtl="0">
              <a:buFont typeface="Wingdings" panose="05000000000000000000" pitchFamily="2" charset="2"/>
              <a:buChar char="§"/>
            </a:pPr>
            <a:r>
              <a:rPr lang="es-419" sz="1100" dirty="0">
                <a:solidFill>
                  <a:srgbClr val="3F3F3F"/>
                </a:solidFill>
              </a:rPr>
              <a:t>Nantucket carece de un sistema de atención y, por lo tanto, ha confiado en personas comprometidas para evitar que las personas se pasen por alto. Esto hace que se pierdan oportunidades de prevenir o intervenir en problemas crecientes, sufrimiento innecesario y agotamiento del proveedor. Establecer reglas básicas y principios de funcionamiento entre los proveedores que permitan una atención continua en la que los límites de los proveedores sean invisibles para las personas que buscan atención y minimicen la competencia por una financiación limitada.</a:t>
            </a:r>
          </a:p>
          <a:p>
            <a:pPr marL="742950" lvl="1" indent="-285750" rtl="0">
              <a:buFont typeface="Wingdings" panose="05000000000000000000" pitchFamily="2" charset="2"/>
              <a:buChar char="§"/>
            </a:pPr>
            <a:r>
              <a:rPr lang="es-419" sz="1100" dirty="0">
                <a:solidFill>
                  <a:srgbClr val="3F3F3F"/>
                </a:solidFill>
              </a:rPr>
              <a:t>Encontrar un líder o una cohorte de líderes cooperativos: Los esfuerzos transformadores requieren un liderazgo persistente y apasionado a través de los retos actuales para lograr un sistema que funcione mejor. Trabajar el sistema actual mientras se trabaja hacia el sistema deseado maximizando los recursos existentes mientras se construye intencionadamente la capacidad de liderazgo y la capacidad necesaria.</a:t>
            </a:r>
          </a:p>
          <a:p>
            <a:pPr marL="742950" lvl="1" indent="-285750" rtl="0">
              <a:buFont typeface="Wingdings" panose="05000000000000000000" pitchFamily="2" charset="2"/>
              <a:buChar char="§"/>
            </a:pPr>
            <a:r>
              <a:rPr lang="es-419" sz="1100" dirty="0">
                <a:solidFill>
                  <a:srgbClr val="3F3F3F"/>
                </a:solidFill>
              </a:rPr>
              <a:t>Maximizar la experiencia en el diseño del sistema: Involucrar a un grupo de líderes de la isla Y a un grupo de expertos de fuera de la isla para que ayuden a diseñar el sistema, mezclando el conocimiento del sistema actual y los límites de la isla con las oportunidades que presentan las principales prácticas de tratamiento, pago y organización. Buscar las lecciones que se pueden aprender de otras comunidades y adaptarlas a las fortalezas y a los desafíos de Nantucket. Establecer medidas de progreso del sistema y comprometerse a supervisar y celebrar los logros.</a:t>
            </a:r>
          </a:p>
          <a:p>
            <a:pPr marL="742950" lvl="1" indent="-285750" rtl="0">
              <a:buFont typeface="Wingdings" panose="05000000000000000000" pitchFamily="2" charset="2"/>
              <a:buChar char="§"/>
            </a:pPr>
            <a:r>
              <a:rPr lang="es-419" sz="1100" dirty="0">
                <a:solidFill>
                  <a:srgbClr val="3F3F3F"/>
                </a:solidFill>
              </a:rPr>
              <a:t>Estar dispuestos a consolidar: El sistema actual de la isla está fragmentado y cada grupo funciona a pequeña escala. La combinación de algunas de estas organizaciones permitirá obtener una mayor eficiencia operativa y reducir el reto de la coordinación entre grupos fragmentados. Hay que plantear abiertamente los incentivos y preocupaciones de las organizaciones y construir un sistema en el que todos tengan éxito. Los acuerdos de funcionamiento podrían ser un punto intermedio.</a:t>
            </a:r>
          </a:p>
          <a:p>
            <a:pPr marL="742950" lvl="1" indent="-285750" rtl="0">
              <a:buFont typeface="Wingdings" panose="05000000000000000000" pitchFamily="2" charset="2"/>
              <a:buChar char="§"/>
            </a:pPr>
            <a:r>
              <a:rPr lang="es-419" sz="1100" dirty="0">
                <a:solidFill>
                  <a:srgbClr val="3F3F3F"/>
                </a:solidFill>
              </a:rPr>
              <a:t>Comprometerse de forma diferente: GPS no consiguió reunir una participación adecuada de las comunidades subrepresentadas. Los líderes de la fase 2 y posteriores deben encontrar líderes de confianza en estas comunidades e involucrarlos en el diseño y la ejecución de la iniciativa, cooptando los canales de confianza existentes para romper las barreras. Además, un mensaje unificado (y temprano) y un refuerzo constante fortalecerán el compromiso de la comunidad y garantizarán una voz comunitaria diversa y completa, así como una valoración honesta de las deficiencias y oportunidades. Aumentar la concienciación y los apoyos de la comunidad y crear formas más sencillas para que la gente entienda y acceda a los servicios.</a:t>
            </a:r>
          </a:p>
          <a:p>
            <a:pPr marL="742950" lvl="1" indent="-285750" rtl="0">
              <a:buFont typeface="Wingdings" panose="05000000000000000000" pitchFamily="2" charset="2"/>
              <a:buChar char="§"/>
            </a:pPr>
            <a:r>
              <a:rPr lang="es-419" sz="1100" dirty="0">
                <a:solidFill>
                  <a:srgbClr val="3F3F3F"/>
                </a:solidFill>
              </a:rPr>
              <a:t>Aprovechar los puntos fuertes de la comunidad: En Nantucket hay muchas personas influyentes. Aprovechar estas conexiones con los principales expertos (por ejemplo, Mass General) y una comunidad filantrópica bien establecida tanto para diseñar un mejor sistema COMO para proporcionar la financiación para tender un puente hacia un modelo de costos sostenible y flexible. </a:t>
            </a:r>
          </a:p>
          <a:p>
            <a:pPr marL="742950" lvl="1" indent="-285750" rtl="0">
              <a:buFont typeface="Wingdings" panose="05000000000000000000" pitchFamily="2" charset="2"/>
              <a:buChar char="§"/>
            </a:pPr>
            <a:r>
              <a:rPr lang="es-419" sz="1100" dirty="0">
                <a:solidFill>
                  <a:srgbClr val="3F3F3F"/>
                </a:solidFill>
              </a:rPr>
              <a:t>Reforzar los esfuerzos de promoción y estrategia: Estar al tanto de la política estatal y federal, tanto para supervisar y posicionarse para los cambios como para defender las políticas que promoverán los objetivos de acceso, asequibilidad y compromiso.</a:t>
            </a:r>
          </a:p>
          <a:p>
            <a:pPr marL="1200150" lvl="2" indent="-285750">
              <a:buFont typeface="Wingdings" panose="05000000000000000000" pitchFamily="2" charset="2"/>
              <a:buChar char="§"/>
            </a:pPr>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lvl="1"/>
            <a:endParaRPr lang="en-US" sz="1100" dirty="0">
              <a:solidFill>
                <a:srgbClr val="3F3F3F"/>
              </a:solidFill>
            </a:endParaRP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10</a:t>
            </a:fld>
            <a:endParaRPr>
              <a:solidFill>
                <a:srgbClr val="90C226"/>
              </a:solidFill>
            </a:endParaRPr>
          </a:p>
        </p:txBody>
      </p:sp>
    </p:spTree>
    <p:extLst>
      <p:ext uri="{BB962C8B-B14F-4D97-AF65-F5344CB8AC3E}">
        <p14:creationId xmlns:p14="http://schemas.microsoft.com/office/powerpoint/2010/main" val="1431942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812799" y="381121"/>
            <a:ext cx="10352575" cy="640080"/>
          </a:xfrm>
        </p:spPr>
        <p:txBody>
          <a:bodyPr>
            <a:normAutofit fontScale="90000"/>
          </a:bodyPr>
          <a:lstStyle/>
          <a:p>
            <a:pPr rtl="0"/>
            <a:r>
              <a:rPr lang="es-419" dirty="0"/>
              <a:t>Contenido</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812799" y="1071112"/>
            <a:ext cx="5283201" cy="759461"/>
          </a:xfrm>
        </p:spPr>
        <p:txBody>
          <a:bodyPr anchor="t">
            <a:normAutofit/>
          </a:bodyPr>
          <a:lstStyle/>
          <a:p>
            <a:pPr rtl="0"/>
            <a:r>
              <a:rPr lang="es-419" sz="1100" b="1" dirty="0">
                <a:solidFill>
                  <a:srgbClr val="3F3F3F"/>
                </a:solidFill>
              </a:rPr>
              <a:t>Esta VERSIÓN PRELIMINAR del informe final contiene un resumen ejecutivo con apéndices. Se utilizan enlaces para facilitar la navegación:</a:t>
            </a: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2</a:t>
            </a:fld>
            <a:endParaRPr>
              <a:solidFill>
                <a:srgbClr val="90C226"/>
              </a:solidFill>
            </a:endParaRPr>
          </a:p>
        </p:txBody>
      </p:sp>
      <p:sp>
        <p:nvSpPr>
          <p:cNvPr id="5" name="TextBox 4">
            <a:extLst>
              <a:ext uri="{FF2B5EF4-FFF2-40B4-BE49-F238E27FC236}">
                <a16:creationId xmlns:a16="http://schemas.microsoft.com/office/drawing/2014/main" id="{FFBDC531-8AD8-45F6-9EE4-7791CEBB72B5}"/>
              </a:ext>
            </a:extLst>
          </p:cNvPr>
          <p:cNvSpPr txBox="1"/>
          <p:nvPr/>
        </p:nvSpPr>
        <p:spPr>
          <a:xfrm>
            <a:off x="6253655" y="331210"/>
            <a:ext cx="5588985" cy="5001369"/>
          </a:xfrm>
          <a:prstGeom prst="rect">
            <a:avLst/>
          </a:prstGeom>
          <a:noFill/>
        </p:spPr>
        <p:txBody>
          <a:bodyPr wrap="square" rtlCol="0">
            <a:spAutoFit/>
          </a:bodyPr>
          <a:lstStyle/>
          <a:p>
            <a:pPr rtl="0"/>
            <a:r>
              <a:rPr lang="es-419" sz="1100" b="1" dirty="0">
                <a:solidFill>
                  <a:srgbClr val="3F3F3F"/>
                </a:solidFill>
              </a:rPr>
              <a:t>Nota para el lector: </a:t>
            </a:r>
          </a:p>
          <a:p>
            <a:pPr rtl="0"/>
            <a:r>
              <a:rPr lang="es-419" sz="1100" dirty="0">
                <a:solidFill>
                  <a:srgbClr val="3F3F3F"/>
                </a:solidFill>
              </a:rPr>
              <a:t>Este informe de Government Performance Solutions, Inc. (GPS) es el resultado de un esfuerzo aplicado para comprender mejor las necesidades de la comunidad y lo que los líderes pueden hacer al respecto. El informe no es un estudio académico. Hay algunas advertencias:</a:t>
            </a:r>
          </a:p>
          <a:p>
            <a:pPr marL="285750" indent="-285750" rtl="0">
              <a:buClr>
                <a:schemeClr val="accent1"/>
              </a:buClr>
              <a:buFont typeface="Wingdings" panose="05000000000000000000" pitchFamily="2" charset="2"/>
              <a:buChar char="§"/>
            </a:pPr>
            <a:r>
              <a:rPr lang="es-419" sz="1100" dirty="0">
                <a:solidFill>
                  <a:srgbClr val="3F3F3F"/>
                </a:solidFill>
              </a:rPr>
              <a:t>El análisis es cuantitativo, en la medida de lo posible, con datos obtenidos de fuentes dispares. No siempre se dispone de plazos coherentes.</a:t>
            </a:r>
          </a:p>
          <a:p>
            <a:pPr marL="285750" indent="-285750" rtl="0">
              <a:buClr>
                <a:schemeClr val="accent1"/>
              </a:buClr>
              <a:buFont typeface="Wingdings" panose="05000000000000000000" pitchFamily="2" charset="2"/>
              <a:buChar char="§"/>
            </a:pPr>
            <a:r>
              <a:rPr lang="es-419" sz="1100" dirty="0">
                <a:solidFill>
                  <a:srgbClr val="3F3F3F"/>
                </a:solidFill>
              </a:rPr>
              <a:t>Es probable que la COVID haya contribuido a los cambios tanto en los tipos como en la intensidad de las necesidades y también haya ayudado a la gente a entender que todos somos vulnerables y que podemos adaptarnos con mucha rapidez cuando debemos hacerlo. </a:t>
            </a:r>
          </a:p>
          <a:p>
            <a:pPr marL="285750" indent="-285750" rtl="0">
              <a:buClr>
                <a:schemeClr val="accent1"/>
              </a:buClr>
              <a:buFont typeface="Wingdings" panose="05000000000000000000" pitchFamily="2" charset="2"/>
              <a:buChar char="§"/>
            </a:pPr>
            <a:r>
              <a:rPr lang="es-419" sz="1100" dirty="0">
                <a:solidFill>
                  <a:srgbClr val="3F3F3F"/>
                </a:solidFill>
              </a:rPr>
              <a:t>Entre las definiciones utilizadas de manera habitual por GPS se encuentran las siguientes:</a:t>
            </a:r>
          </a:p>
          <a:p>
            <a:pPr marL="742950" lvl="1" indent="-285750" rtl="0">
              <a:buClr>
                <a:schemeClr val="accent1"/>
              </a:buClr>
              <a:buFont typeface="Wingdings" panose="05000000000000000000" pitchFamily="2" charset="2"/>
              <a:buChar char="§"/>
            </a:pPr>
            <a:r>
              <a:rPr lang="es-419" sz="1100" dirty="0">
                <a:solidFill>
                  <a:srgbClr val="3F3F3F"/>
                </a:solidFill>
              </a:rPr>
              <a:t>La salud conductual (BH, por sus siglas en inglés) comprende los servicios de salud mental (MH, por sus siglas en inglés) y los servicios de trastornos por consumo de sustancias (SU o SUD, por sus siglas en inglés).</a:t>
            </a:r>
          </a:p>
          <a:p>
            <a:pPr marL="742950" lvl="1" indent="-285750" rtl="0">
              <a:buClr>
                <a:schemeClr val="accent1"/>
              </a:buClr>
              <a:buFont typeface="Wingdings" panose="05000000000000000000" pitchFamily="2" charset="2"/>
              <a:buChar char="§"/>
            </a:pPr>
            <a:r>
              <a:rPr lang="es-419" sz="1100" dirty="0">
                <a:solidFill>
                  <a:srgbClr val="3F3F3F"/>
                </a:solidFill>
              </a:rPr>
              <a:t>El término "proveedor" puede referirse a cualquier persona que preste servicios de MH y/o SU, incluidos los trabajadores sociales clínicos con licencia, los consejeros, los psiquiatras especializados y otras funciones. Será necesario un mayor grado de detalle a la hora de subsanar las deficiencias.</a:t>
            </a:r>
          </a:p>
          <a:p>
            <a:pPr marL="285750" indent="-285750" rtl="0">
              <a:buClr>
                <a:schemeClr val="accent1"/>
              </a:buClr>
              <a:buFont typeface="Wingdings" panose="05000000000000000000" pitchFamily="2" charset="2"/>
              <a:buChar char="§"/>
            </a:pPr>
            <a:r>
              <a:rPr lang="es-419" sz="1100" dirty="0">
                <a:solidFill>
                  <a:srgbClr val="3F3F3F"/>
                </a:solidFill>
              </a:rPr>
              <a:t>GPS ha intentado utilizar un lenguaje sencillo para describir las deficiencias y oportunidades del sistema. No hay ninguna crítica implícita. </a:t>
            </a:r>
          </a:p>
          <a:p>
            <a:pPr marL="285750" indent="-285750" rtl="0">
              <a:buClr>
                <a:schemeClr val="accent1"/>
              </a:buClr>
              <a:buFont typeface="Wingdings" panose="05000000000000000000" pitchFamily="2" charset="2"/>
              <a:buChar char="§"/>
            </a:pPr>
            <a:r>
              <a:rPr lang="es-419" sz="1100" dirty="0">
                <a:solidFill>
                  <a:srgbClr val="3F3F3F"/>
                </a:solidFill>
              </a:rPr>
              <a:t>Hay muchos en la comunidad que van más allá todos los días y, sin embargo, los servicios no satisfacen las necesidades. GPS agradece a estos profesionales su generosidad al ayudar a realizar esta evaluación.</a:t>
            </a:r>
          </a:p>
          <a:p>
            <a:pPr marL="285750" indent="-285750" rtl="0">
              <a:buClr>
                <a:schemeClr val="accent1"/>
              </a:buClr>
              <a:buFont typeface="Wingdings" panose="05000000000000000000" pitchFamily="2" charset="2"/>
              <a:buChar char="§"/>
            </a:pPr>
            <a:r>
              <a:rPr lang="es-419" sz="1100" dirty="0">
                <a:solidFill>
                  <a:srgbClr val="3F3F3F"/>
                </a:solidFill>
              </a:rPr>
              <a:t>La experiencia de cada miembro de la comunidad con el sistema de salud mental varía, y lo mismo ocurre con los proveedores. GPS ha intentado presentar una imagen equilibrada de estas experiencias sin utilizar anécdotas desgarradoras para ilustrar las necesidades, y tampoco hemos documentado los esfuerzos de los proveedores como heroicos, incluso cuando lo son. </a:t>
            </a:r>
          </a:p>
          <a:p>
            <a:pPr marL="285750" indent="-285750" rtl="0">
              <a:buClr>
                <a:schemeClr val="accent1"/>
              </a:buClr>
              <a:buFont typeface="Wingdings" panose="05000000000000000000" pitchFamily="2" charset="2"/>
              <a:buChar char="§"/>
            </a:pPr>
            <a:r>
              <a:rPr lang="es-419" sz="1100" dirty="0">
                <a:solidFill>
                  <a:srgbClr val="3F3F3F"/>
                </a:solidFill>
              </a:rPr>
              <a:t>Es posible que haya miembros de la comunidad con perspectivas y contribuciones valiosas que no hayan participado en el análisis. GPS recomienda revisar estos resultados con la comunidad antes de cualquier planeación futura a fin de garantizar que los futuros servicios se ajusten a las necesidades y preferencias de la comunidad.</a:t>
            </a:r>
          </a:p>
        </p:txBody>
      </p:sp>
      <p:graphicFrame>
        <p:nvGraphicFramePr>
          <p:cNvPr id="6" name="Table 6">
            <a:extLst>
              <a:ext uri="{FF2B5EF4-FFF2-40B4-BE49-F238E27FC236}">
                <a16:creationId xmlns:a16="http://schemas.microsoft.com/office/drawing/2014/main" id="{E9C02BE3-1FB1-41F7-A26C-76C58FFCFE89}"/>
              </a:ext>
            </a:extLst>
          </p:cNvPr>
          <p:cNvGraphicFramePr>
            <a:graphicFrameLocks noGrp="1"/>
          </p:cNvGraphicFramePr>
          <p:nvPr>
            <p:extLst>
              <p:ext uri="{D42A27DB-BD31-4B8C-83A1-F6EECF244321}">
                <p14:modId xmlns:p14="http://schemas.microsoft.com/office/powerpoint/2010/main" val="1333295216"/>
              </p:ext>
            </p:extLst>
          </p:nvPr>
        </p:nvGraphicFramePr>
        <p:xfrm>
          <a:off x="812799" y="1830573"/>
          <a:ext cx="5298441" cy="4556010"/>
        </p:xfrm>
        <a:graphic>
          <a:graphicData uri="http://schemas.openxmlformats.org/drawingml/2006/table">
            <a:tbl>
              <a:tblPr firstRow="1" bandRow="1">
                <a:tableStyleId>{69012ECD-51FC-41F1-AA8D-1B2483CD663E}</a:tableStyleId>
              </a:tblPr>
              <a:tblGrid>
                <a:gridCol w="3675361">
                  <a:extLst>
                    <a:ext uri="{9D8B030D-6E8A-4147-A177-3AD203B41FA5}">
                      <a16:colId xmlns:a16="http://schemas.microsoft.com/office/drawing/2014/main" val="2595571521"/>
                    </a:ext>
                  </a:extLst>
                </a:gridCol>
                <a:gridCol w="1623080">
                  <a:extLst>
                    <a:ext uri="{9D8B030D-6E8A-4147-A177-3AD203B41FA5}">
                      <a16:colId xmlns:a16="http://schemas.microsoft.com/office/drawing/2014/main" val="2422140704"/>
                    </a:ext>
                  </a:extLst>
                </a:gridCol>
              </a:tblGrid>
              <a:tr h="471690">
                <a:tc>
                  <a:txBody>
                    <a:bodyPr/>
                    <a:lstStyle/>
                    <a:p>
                      <a:pPr rtl="0"/>
                      <a:r>
                        <a:rPr lang="es-419" sz="1600" dirty="0"/>
                        <a:t>Sección</a:t>
                      </a:r>
                    </a:p>
                  </a:txBody>
                  <a:tcPr/>
                </a:tc>
                <a:tc>
                  <a:txBody>
                    <a:bodyPr/>
                    <a:lstStyle/>
                    <a:p>
                      <a:pPr algn="ctr" rtl="0"/>
                      <a:r>
                        <a:rPr lang="es-419" sz="1600"/>
                        <a:t>Página</a:t>
                      </a:r>
                    </a:p>
                  </a:txBody>
                  <a:tcPr/>
                </a:tc>
                <a:extLst>
                  <a:ext uri="{0D108BD9-81ED-4DB2-BD59-A6C34878D82A}">
                    <a16:rowId xmlns:a16="http://schemas.microsoft.com/office/drawing/2014/main" val="2010398939"/>
                  </a:ext>
                </a:extLst>
              </a:tr>
              <a:tr h="1959537">
                <a:tc>
                  <a:txBody>
                    <a:bodyPr/>
                    <a:lstStyle/>
                    <a:p>
                      <a:pPr rtl="0"/>
                      <a:r>
                        <a:rPr lang="es-419" sz="1600">
                          <a:solidFill>
                            <a:srgbClr val="3F3F3F"/>
                          </a:solidFill>
                        </a:rPr>
                        <a:t>Resumen ejecutivo:</a:t>
                      </a:r>
                    </a:p>
                    <a:p>
                      <a:pPr marL="285750" indent="-285750" rtl="0">
                        <a:buClr>
                          <a:schemeClr val="accent1"/>
                        </a:buClr>
                        <a:buFont typeface="Wingdings" panose="05000000000000000000" pitchFamily="2" charset="2"/>
                        <a:buChar char="§"/>
                      </a:pPr>
                      <a:r>
                        <a:rPr lang="es-419" sz="1600">
                          <a:solidFill>
                            <a:srgbClr val="3F3F3F"/>
                          </a:solidFill>
                        </a:rPr>
                        <a:t>Motivo de la acción</a:t>
                      </a:r>
                    </a:p>
                    <a:p>
                      <a:pPr marL="285750" indent="-285750" rtl="0">
                        <a:buClr>
                          <a:schemeClr val="accent1"/>
                        </a:buClr>
                        <a:buFont typeface="Wingdings" panose="05000000000000000000" pitchFamily="2" charset="2"/>
                        <a:buChar char="§"/>
                      </a:pPr>
                      <a:r>
                        <a:rPr lang="es-419" sz="1600">
                          <a:solidFill>
                            <a:srgbClr val="3F3F3F"/>
                          </a:solidFill>
                        </a:rPr>
                        <a:t>Proceso de la fase 1</a:t>
                      </a:r>
                    </a:p>
                    <a:p>
                      <a:pPr marL="285750" indent="-285750" rtl="0">
                        <a:buClr>
                          <a:schemeClr val="accent1"/>
                        </a:buClr>
                        <a:buFont typeface="Wingdings" panose="05000000000000000000" pitchFamily="2" charset="2"/>
                        <a:buChar char="§"/>
                      </a:pPr>
                      <a:r>
                        <a:rPr lang="es-419" sz="1600">
                          <a:solidFill>
                            <a:srgbClr val="3F3F3F"/>
                          </a:solidFill>
                        </a:rPr>
                        <a:t>Resumen de proveedores</a:t>
                      </a:r>
                    </a:p>
                    <a:p>
                      <a:pPr marL="285750" indent="-285750" rtl="0">
                        <a:buClr>
                          <a:schemeClr val="accent1"/>
                        </a:buClr>
                        <a:buFont typeface="Wingdings" panose="05000000000000000000" pitchFamily="2" charset="2"/>
                        <a:buChar char="§"/>
                      </a:pPr>
                      <a:r>
                        <a:rPr lang="es-419" sz="1600">
                          <a:solidFill>
                            <a:srgbClr val="3F3F3F"/>
                          </a:solidFill>
                        </a:rPr>
                        <a:t>Resumen de las deficiencias</a:t>
                      </a:r>
                    </a:p>
                    <a:p>
                      <a:pPr marL="285750" indent="-285750" rtl="0">
                        <a:buClr>
                          <a:schemeClr val="accent1"/>
                        </a:buClr>
                        <a:buFont typeface="Wingdings" panose="05000000000000000000" pitchFamily="2" charset="2"/>
                        <a:buChar char="§"/>
                      </a:pPr>
                      <a:r>
                        <a:rPr lang="es-419" sz="1600">
                          <a:solidFill>
                            <a:srgbClr val="3F3F3F"/>
                          </a:solidFill>
                        </a:rPr>
                        <a:t>Posible respuesta</a:t>
                      </a:r>
                    </a:p>
                    <a:p>
                      <a:pPr marL="285750" indent="-285750" rtl="0">
                        <a:buClr>
                          <a:schemeClr val="accent1"/>
                        </a:buClr>
                        <a:buFont typeface="Wingdings" panose="05000000000000000000" pitchFamily="2" charset="2"/>
                        <a:buChar char="§"/>
                      </a:pPr>
                      <a:r>
                        <a:rPr lang="es-419" sz="1600">
                          <a:solidFill>
                            <a:srgbClr val="3F3F3F"/>
                          </a:solidFill>
                        </a:rPr>
                        <a:t>Consideraciones sobre la implementación</a:t>
                      </a:r>
                    </a:p>
                  </a:txBody>
                  <a:tcPr/>
                </a:tc>
                <a:tc>
                  <a:txBody>
                    <a:bodyPr/>
                    <a:lstStyle/>
                    <a:p>
                      <a:pPr algn="ctr"/>
                      <a:endParaRPr lang="en-US" sz="1600" dirty="0">
                        <a:solidFill>
                          <a:srgbClr val="3F3F3F"/>
                        </a:solidFill>
                      </a:endParaRPr>
                    </a:p>
                    <a:p>
                      <a:pPr algn="ctr" rtl="0"/>
                      <a:r>
                        <a:rPr lang="es-419" sz="1600">
                          <a:solidFill>
                            <a:srgbClr val="3F3F3F"/>
                          </a:solidFill>
                        </a:rPr>
                        <a:t>3</a:t>
                      </a:r>
                    </a:p>
                    <a:p>
                      <a:pPr algn="ctr" rtl="0"/>
                      <a:r>
                        <a:rPr lang="es-419" sz="1600">
                          <a:solidFill>
                            <a:srgbClr val="3F3F3F"/>
                          </a:solidFill>
                        </a:rPr>
                        <a:t>4</a:t>
                      </a:r>
                    </a:p>
                    <a:p>
                      <a:pPr algn="ctr" rtl="0"/>
                      <a:r>
                        <a:rPr lang="es-419" sz="1600">
                          <a:solidFill>
                            <a:srgbClr val="3F3F3F"/>
                          </a:solidFill>
                        </a:rPr>
                        <a:t>5</a:t>
                      </a:r>
                    </a:p>
                    <a:p>
                      <a:pPr algn="ctr" rtl="0"/>
                      <a:r>
                        <a:rPr lang="es-419" sz="1600">
                          <a:solidFill>
                            <a:srgbClr val="3F3F3F"/>
                          </a:solidFill>
                        </a:rPr>
                        <a:t>7</a:t>
                      </a:r>
                    </a:p>
                    <a:p>
                      <a:pPr algn="ctr" rtl="0"/>
                      <a:r>
                        <a:rPr lang="es-419" sz="1600">
                          <a:solidFill>
                            <a:srgbClr val="3F3F3F"/>
                          </a:solidFill>
                        </a:rPr>
                        <a:t>8</a:t>
                      </a:r>
                    </a:p>
                    <a:p>
                      <a:pPr algn="ctr" rtl="0"/>
                      <a:r>
                        <a:rPr lang="es-419" sz="1600">
                          <a:solidFill>
                            <a:srgbClr val="3F3F3F"/>
                          </a:solidFill>
                        </a:rPr>
                        <a:t>10</a:t>
                      </a:r>
                    </a:p>
                  </a:txBody>
                  <a:tcPr/>
                </a:tc>
                <a:extLst>
                  <a:ext uri="{0D108BD9-81ED-4DB2-BD59-A6C34878D82A}">
                    <a16:rowId xmlns:a16="http://schemas.microsoft.com/office/drawing/2014/main" val="2877310234"/>
                  </a:ext>
                </a:extLst>
              </a:tr>
              <a:tr h="1705014">
                <a:tc>
                  <a:txBody>
                    <a:bodyPr/>
                    <a:lstStyle/>
                    <a:p>
                      <a:pPr rtl="0"/>
                      <a:r>
                        <a:rPr lang="es-419" sz="1600" dirty="0">
                          <a:solidFill>
                            <a:srgbClr val="3F3F3F"/>
                          </a:solidFill>
                        </a:rPr>
                        <a:t>Apéndices:</a:t>
                      </a:r>
                    </a:p>
                    <a:p>
                      <a:pPr marL="342900" indent="-342900" algn="l" defTabSz="457200" rtl="0" eaLnBrk="1" latinLnBrk="0" hangingPunct="1">
                        <a:buClr>
                          <a:schemeClr val="accent1"/>
                        </a:buClr>
                        <a:buFont typeface="+mj-lt"/>
                        <a:buAutoNum type="arabicPeriod"/>
                      </a:pPr>
                      <a:r>
                        <a:rPr lang="es-419" sz="1600" kern="1200" dirty="0">
                          <a:solidFill>
                            <a:srgbClr val="3F3F3F"/>
                          </a:solidFill>
                          <a:latin typeface="+mn-lt"/>
                          <a:ea typeface="+mn-ea"/>
                          <a:cs typeface="+mn-cs"/>
                        </a:rPr>
                        <a:t>Estimaciones de prevalencia</a:t>
                      </a:r>
                    </a:p>
                    <a:p>
                      <a:pPr marL="342900" indent="-342900" algn="l" defTabSz="457200" rtl="0" eaLnBrk="1" latinLnBrk="0" hangingPunct="1">
                        <a:buClr>
                          <a:schemeClr val="accent1"/>
                        </a:buClr>
                        <a:buFont typeface="+mj-lt"/>
                        <a:buAutoNum type="arabicPeriod"/>
                      </a:pPr>
                      <a:r>
                        <a:rPr lang="es-419" sz="1600" kern="1200" dirty="0">
                          <a:solidFill>
                            <a:srgbClr val="3F3F3F"/>
                          </a:solidFill>
                          <a:latin typeface="+mn-lt"/>
                          <a:ea typeface="+mn-ea"/>
                          <a:cs typeface="+mn-cs"/>
                        </a:rPr>
                        <a:t>Descripciones generales de deficiencias de 1 página</a:t>
                      </a:r>
                    </a:p>
                    <a:p>
                      <a:pPr marL="342900" indent="-342900" algn="l" defTabSz="457200" rtl="0" eaLnBrk="1" latinLnBrk="0" hangingPunct="1">
                        <a:buClr>
                          <a:schemeClr val="accent1"/>
                        </a:buClr>
                        <a:buFont typeface="+mj-lt"/>
                        <a:buAutoNum type="arabicPeriod"/>
                      </a:pPr>
                      <a:r>
                        <a:rPr lang="es-419" sz="1600" kern="1200" dirty="0">
                          <a:solidFill>
                            <a:srgbClr val="3F3F3F"/>
                          </a:solidFill>
                          <a:latin typeface="+mn-lt"/>
                          <a:ea typeface="+mn-ea"/>
                          <a:cs typeface="+mn-cs"/>
                        </a:rPr>
                        <a:t>Resumen de proveedores</a:t>
                      </a:r>
                    </a:p>
                    <a:p>
                      <a:pPr marL="342900" indent="-342900" algn="l" defTabSz="457200" rtl="0" eaLnBrk="1" latinLnBrk="0" hangingPunct="1">
                        <a:buClr>
                          <a:schemeClr val="accent1"/>
                        </a:buClr>
                        <a:buFont typeface="+mj-lt"/>
                        <a:buAutoNum type="arabicPeriod"/>
                      </a:pPr>
                      <a:r>
                        <a:rPr lang="es-419" sz="1600" dirty="0">
                          <a:solidFill>
                            <a:srgbClr val="3F3F3F"/>
                          </a:solidFill>
                        </a:rPr>
                        <a:t>Perspectivas</a:t>
                      </a:r>
                      <a:r>
                        <a:rPr lang="es-419" sz="1600" kern="1200" dirty="0">
                          <a:solidFill>
                            <a:srgbClr val="3F3F3F"/>
                          </a:solidFill>
                          <a:latin typeface="+mn-lt"/>
                          <a:ea typeface="+mn-ea"/>
                          <a:cs typeface="+mn-cs"/>
                        </a:rPr>
                        <a:t> de la encuesta comunitaria</a:t>
                      </a:r>
                    </a:p>
                    <a:p>
                      <a:pPr marL="342900" indent="-342900" algn="l" defTabSz="457200" rtl="0" eaLnBrk="1" latinLnBrk="0" hangingPunct="1">
                        <a:buClr>
                          <a:schemeClr val="accent1"/>
                        </a:buClr>
                        <a:buFont typeface="+mj-lt"/>
                        <a:buAutoNum type="arabicPeriod"/>
                      </a:pPr>
                      <a:r>
                        <a:rPr lang="es-419" sz="1600" dirty="0">
                          <a:solidFill>
                            <a:srgbClr val="3F3F3F"/>
                          </a:solidFill>
                        </a:rPr>
                        <a:t>Abreviaturas</a:t>
                      </a:r>
                    </a:p>
                  </a:txBody>
                  <a:tcPr/>
                </a:tc>
                <a:tc>
                  <a:txBody>
                    <a:bodyPr/>
                    <a:lstStyle/>
                    <a:p>
                      <a:pPr algn="ctr"/>
                      <a:endParaRPr lang="en-US" sz="1600" dirty="0"/>
                    </a:p>
                    <a:p>
                      <a:pPr algn="ctr" rtl="0"/>
                      <a:r>
                        <a:rPr lang="es-419" sz="1600" dirty="0">
                          <a:hlinkClick r:id="" action="ppaction://noaction"/>
                        </a:rPr>
                        <a:t>11</a:t>
                      </a:r>
                    </a:p>
                    <a:p>
                      <a:pPr algn="ctr" rtl="0"/>
                      <a:r>
                        <a:rPr lang="es-419" sz="1600" dirty="0">
                          <a:hlinkClick r:id="" action="ppaction://noaction"/>
                        </a:rPr>
                        <a:t>16</a:t>
                      </a:r>
                    </a:p>
                    <a:p>
                      <a:pPr algn="ctr" rtl="0"/>
                      <a:r>
                        <a:rPr lang="es-419" sz="1600" dirty="0">
                          <a:hlinkClick r:id="" action="ppaction://noaction"/>
                        </a:rPr>
                        <a:t>33</a:t>
                      </a:r>
                    </a:p>
                    <a:p>
                      <a:pPr algn="ctr" rtl="0"/>
                      <a:r>
                        <a:rPr lang="es-419" sz="1600" dirty="0">
                          <a:hlinkClick r:id="" action="ppaction://noaction"/>
                        </a:rPr>
                        <a:t>40</a:t>
                      </a:r>
                    </a:p>
                    <a:p>
                      <a:pPr algn="ctr" rtl="0"/>
                      <a:r>
                        <a:rPr lang="es-419" sz="1600" dirty="0">
                          <a:hlinkClick r:id="" action="ppaction://noaction"/>
                        </a:rPr>
                        <a:t>47</a:t>
                      </a:r>
                    </a:p>
                  </a:txBody>
                  <a:tcPr/>
                </a:tc>
                <a:extLst>
                  <a:ext uri="{0D108BD9-81ED-4DB2-BD59-A6C34878D82A}">
                    <a16:rowId xmlns:a16="http://schemas.microsoft.com/office/drawing/2014/main" val="988340910"/>
                  </a:ext>
                </a:extLst>
              </a:tr>
            </a:tbl>
          </a:graphicData>
        </a:graphic>
      </p:graphicFrame>
    </p:spTree>
    <p:extLst>
      <p:ext uri="{BB962C8B-B14F-4D97-AF65-F5344CB8AC3E}">
        <p14:creationId xmlns:p14="http://schemas.microsoft.com/office/powerpoint/2010/main" val="623175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418454" y="4195"/>
            <a:ext cx="10352575" cy="640080"/>
          </a:xfrm>
        </p:spPr>
        <p:txBody>
          <a:bodyPr>
            <a:normAutofit fontScale="90000"/>
          </a:bodyPr>
          <a:lstStyle/>
          <a:p>
            <a:pPr rtl="0"/>
            <a:r>
              <a:rPr lang="es-419" dirty="0"/>
              <a:t>Resumen ejecutivo (1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418454" y="706268"/>
            <a:ext cx="11490848" cy="5125721"/>
          </a:xfrm>
        </p:spPr>
        <p:txBody>
          <a:bodyPr anchor="t">
            <a:noAutofit/>
          </a:bodyPr>
          <a:lstStyle/>
          <a:p>
            <a:pPr rtl="0"/>
            <a:r>
              <a:rPr lang="es-419" sz="1050" b="1" dirty="0">
                <a:solidFill>
                  <a:srgbClr val="3F3F3F"/>
                </a:solidFill>
              </a:rPr>
              <a:t>Motivo de la acción</a:t>
            </a:r>
          </a:p>
          <a:p>
            <a:pPr marL="220663" indent="-220663" rtl="0">
              <a:buFont typeface="Wingdings" panose="05000000000000000000" pitchFamily="2" charset="2"/>
              <a:buChar char="§"/>
              <a:tabLst>
                <a:tab pos="53975" algn="l"/>
              </a:tabLst>
            </a:pPr>
            <a:r>
              <a:rPr lang="es-419" sz="1050" dirty="0">
                <a:solidFill>
                  <a:srgbClr val="3F3F3F"/>
                </a:solidFill>
                <a:cs typeface="Arial"/>
                <a:sym typeface="Arial"/>
              </a:rPr>
              <a:t>Nantucket es una isla aislada con una población que oscila entre los 17,000 y los 20,000 habitantes durante todo el año</a:t>
            </a:r>
            <a:r>
              <a:rPr lang="es-419" sz="1050" baseline="30000" dirty="0">
                <a:solidFill>
                  <a:srgbClr val="3F3F3F"/>
                </a:solidFill>
                <a:cs typeface="Arial"/>
                <a:sym typeface="Arial"/>
              </a:rPr>
              <a:t>x</a:t>
            </a:r>
            <a:r>
              <a:rPr lang="es-419" sz="1050" dirty="0">
                <a:solidFill>
                  <a:srgbClr val="3F3F3F"/>
                </a:solidFill>
                <a:cs typeface="Arial"/>
                <a:sym typeface="Arial"/>
              </a:rPr>
              <a:t>. La temporada alta atrae a decenas de miles de personas más a la isla, con lo que la población estacional asciende a entre 70,000 y 80,000 personas. Nota: El </a:t>
            </a:r>
            <a:r>
              <a:rPr lang="es-419" sz="1050" dirty="0">
                <a:solidFill>
                  <a:srgbClr val="3F3F3F"/>
                </a:solidFill>
                <a:cs typeface="Arial"/>
              </a:rPr>
              <a:t>Censo de los EE. UU. de 2020 cita oficialmente la población de Nantucket como 14,255; sin embargo, las estimaciones de la Plataforma de Datos de Nantucket, las estimaciones del Departamento de Servicios Humanos de la ciudad y los datos de las métricas de </a:t>
            </a:r>
            <a:r>
              <a:rPr lang="es-419" sz="1050" dirty="0">
                <a:solidFill>
                  <a:schemeClr val="accent1"/>
                </a:solidFill>
                <a:cs typeface="Arial"/>
                <a:hlinkClick r:id="rId3"/>
              </a:rPr>
              <a:t>servicios públicos y de transporte </a:t>
            </a:r>
            <a:r>
              <a:rPr lang="es-419" sz="1050" dirty="0">
                <a:solidFill>
                  <a:srgbClr val="3F3F3F"/>
                </a:solidFill>
                <a:cs typeface="Arial"/>
              </a:rPr>
              <a:t>indican una población significativamente mayor, aunque no oficial, durante todo el año. A efectos de esta evaluación, GPS ha incluido información utilizando el rango de población oficial y no oficial durante todo el año</a:t>
            </a:r>
            <a:r>
              <a:rPr lang="es-419" sz="1050" dirty="0">
                <a:solidFill>
                  <a:srgbClr val="3F3F3F"/>
                </a:solidFill>
                <a:cs typeface="Arial"/>
                <a:sym typeface="Arial"/>
              </a:rPr>
              <a:t>.</a:t>
            </a:r>
          </a:p>
          <a:p>
            <a:pPr marL="220663" indent="-220663" rtl="0">
              <a:buFont typeface="Wingdings" panose="05000000000000000000" pitchFamily="2" charset="2"/>
              <a:buChar char="§"/>
              <a:tabLst>
                <a:tab pos="53975" algn="l"/>
              </a:tabLst>
            </a:pPr>
            <a:r>
              <a:rPr lang="es-419" sz="1050" dirty="0">
                <a:solidFill>
                  <a:srgbClr val="3F3F3F"/>
                </a:solidFill>
                <a:cs typeface="Arial"/>
                <a:sym typeface="Arial"/>
              </a:rPr>
              <a:t>La isla se enfrenta a una creciente demanda de servicios de salud conductual tanto en términos de volumen como de variedad:</a:t>
            </a:r>
          </a:p>
          <a:p>
            <a:pPr marL="550863" lvl="2" indent="-260350" rtl="0">
              <a:buClr>
                <a:srgbClr val="92C226"/>
              </a:buClr>
              <a:buFont typeface="Wingdings" panose="05000000000000000000" pitchFamily="2" charset="2"/>
              <a:buChar char="§"/>
            </a:pPr>
            <a:r>
              <a:rPr lang="es-419" sz="1050" dirty="0">
                <a:solidFill>
                  <a:srgbClr val="3F3F3F"/>
                </a:solidFill>
                <a:cs typeface="Arial"/>
                <a:sym typeface="Arial"/>
              </a:rPr>
              <a:t>El informe MDPH de 2020 indicó que Nantucket experimentó la tasa de suicidio más alta de la Commonwealth en 2017, con un 62.1/100,000 (n=7). Además, Nantucket tuvo la tasa más alta de muertes por daños autoinfligidos de todos los condados de Massachusetts entre 1999 y 2017 (el último año o en el que hay datos disponibles).</a:t>
            </a:r>
          </a:p>
          <a:p>
            <a:pPr marL="550863" lvl="2" indent="-260350" rtl="0">
              <a:buClr>
                <a:srgbClr val="92C226"/>
              </a:buClr>
              <a:buFont typeface="Wingdings" panose="05000000000000000000" pitchFamily="2" charset="2"/>
              <a:buChar char="§"/>
            </a:pPr>
            <a:r>
              <a:rPr lang="es-419" sz="1050" dirty="0">
                <a:solidFill>
                  <a:srgbClr val="3F3F3F"/>
                </a:solidFill>
                <a:cs typeface="Arial"/>
                <a:sym typeface="Arial"/>
              </a:rPr>
              <a:t>En la Encuesta de Orgullo 2018-19 de NPSD, el 6.6 % de los estudiantes (~41 estudiantes) en los grados 6 a 12 informaron que pensaban en el suicidio "mucho" o "a menudo". Los resultados también muestran aumentos preocupantes en el uso de sustancias por parte de estudiantes con respecto a los niveles de 2017-18, incluyendo la marihuana (+20.7 %), drogas ilícitas (+18.0 %), alcohol (+13.3 %), y alucinógenos (+11.1 %).</a:t>
            </a:r>
          </a:p>
          <a:p>
            <a:pPr marL="550863" lvl="2" indent="-260350" rtl="0">
              <a:buClr>
                <a:srgbClr val="92C226"/>
              </a:buClr>
              <a:buFont typeface="Wingdings" panose="05000000000000000000" pitchFamily="2" charset="2"/>
              <a:buChar char="§"/>
            </a:pPr>
            <a:r>
              <a:rPr lang="es-419" sz="1050" dirty="0">
                <a:solidFill>
                  <a:srgbClr val="3F3F3F"/>
                </a:solidFill>
                <a:cs typeface="Arial"/>
                <a:sym typeface="Arial"/>
              </a:rPr>
              <a:t>Durante la COVID, la demanda de servicios por violencia doméstica y sexual aumentó un 30 % y un 20 %, respectivamente, en los programas para adultos de A Safe Place (Un lugar seguro).</a:t>
            </a:r>
          </a:p>
          <a:p>
            <a:pPr marL="220663" indent="-220663" rtl="0">
              <a:buFont typeface="Wingdings" panose="05000000000000000000" pitchFamily="2" charset="2"/>
              <a:buChar char="§"/>
              <a:tabLst>
                <a:tab pos="53975" algn="l"/>
              </a:tabLst>
            </a:pPr>
            <a:r>
              <a:rPr lang="es-419" sz="1050" dirty="0">
                <a:solidFill>
                  <a:srgbClr val="3F3F3F"/>
                </a:solidFill>
                <a:cs typeface="Arial"/>
                <a:sym typeface="Arial"/>
              </a:rPr>
              <a:t>La densidad de proveedores de Nantucket es la más baja de la Commonwealth, y significativamente más baja que la de los condados vecinos, con una proporción de proveedores por residente de 1:250 a 1:370</a:t>
            </a:r>
            <a:r>
              <a:rPr lang="es-419" sz="1050" baseline="30000" dirty="0">
                <a:solidFill>
                  <a:srgbClr val="3F3F3F"/>
                </a:solidFill>
                <a:cs typeface="Arial"/>
                <a:sym typeface="Arial"/>
              </a:rPr>
              <a:t>Y</a:t>
            </a:r>
            <a:r>
              <a:rPr lang="es-419" sz="1050" dirty="0">
                <a:solidFill>
                  <a:srgbClr val="3F3F3F"/>
                </a:solidFill>
                <a:cs typeface="Arial"/>
                <a:sym typeface="Arial"/>
              </a:rPr>
              <a:t>, con el rango que representa los datos de población del Censo de los Estados Unidos y las estimaciones de la ciudad. Si se añaden entre 20 y 25 proveedores más, la proporción será de 1:270, lo que equivale a la proporción media de los mejores condados del país (los que se encuentran en el percentil 90 de la relación entre proveedores y población) pero sigue estando por debajo de las proporciones de los condados de Dukes y Barnstable. La captación y retención de proveedores son problemas extremadamente difíciles en la isla, lo que agrava la proporción entre proveedores y población y perturba tanto las relaciones entre proveedores y pacientes como el tratamiento.</a:t>
            </a:r>
          </a:p>
          <a:p>
            <a:pPr marL="220663" indent="-220663" rtl="0">
              <a:buFont typeface="Wingdings" panose="05000000000000000000" pitchFamily="2" charset="2"/>
              <a:buChar char="§"/>
              <a:tabLst>
                <a:tab pos="53975" algn="l"/>
              </a:tabLst>
            </a:pPr>
            <a:r>
              <a:rPr lang="es-419" sz="1050" dirty="0">
                <a:solidFill>
                  <a:srgbClr val="3F3F3F"/>
                </a:solidFill>
                <a:cs typeface="Arial"/>
                <a:sym typeface="Arial"/>
              </a:rPr>
              <a:t>La falta de servicios y apoyos en Nantucket da lugar a que los problemas empeoren hasta el punto de crisis y/o obliga a las personas a buscar tratamiento fuera de la isla, lo cual es costoso y molesto, pero deseado por algunos debido a la preocupación por la privacidad. Más del 90 % de los pacientes atendidos en el hospital para una evaluación de salud conductual no tuvieron contacto con un profesional de la salud mental en los 90 días anteriores a su evaluación, según la experiencia de los clínicos del NCH.</a:t>
            </a:r>
          </a:p>
          <a:p>
            <a:pPr marL="220663" indent="-220663" rtl="0">
              <a:buFont typeface="Wingdings" panose="05000000000000000000" pitchFamily="2" charset="2"/>
              <a:buChar char="§"/>
              <a:tabLst>
                <a:tab pos="53975" algn="l"/>
              </a:tabLst>
            </a:pPr>
            <a:r>
              <a:rPr lang="es-419" sz="1050" dirty="0">
                <a:solidFill>
                  <a:srgbClr val="3F3F3F"/>
                </a:solidFill>
                <a:cs typeface="Arial"/>
                <a:sym typeface="Arial"/>
              </a:rPr>
              <a:t>Los determinantes sociales fundamentales de la salud, como la vivienda, el empleo y el costo de vida, hacen que la vida sea estresante para muchos isleños. El costo de la vivienda en la isla es 6.5 veces superior a la media nacional y el inventario sigue siendo escaso. Conseguir una vivienda adecuada es más que difícil, lo que contribuye a la rotación de los proveedores y al aumento de los factores de riesgo para las personas y las organizaciones comunitarias. </a:t>
            </a:r>
          </a:p>
          <a:p>
            <a:pPr marL="220663" indent="-220663" rtl="0">
              <a:buFont typeface="Wingdings" panose="05000000000000000000" pitchFamily="2" charset="2"/>
              <a:buChar char="§"/>
              <a:tabLst>
                <a:tab pos="53975" algn="l"/>
              </a:tabLst>
            </a:pPr>
            <a:r>
              <a:rPr lang="es-419" sz="1050" dirty="0">
                <a:solidFill>
                  <a:srgbClr val="3F3F3F"/>
                </a:solidFill>
                <a:cs typeface="Arial"/>
                <a:sym typeface="Arial"/>
              </a:rPr>
              <a:t>A pesar de los esfuerzos por normalizar la petición de ayuda, la atención médica conductual sigue estando estigmatizada, ya que el 42 % de los encuestados de la comunidad seleccionaron "siempre" o "a menudo" cuando se les preguntó con qué frecuencia tenían "miedo de buscar el servicio porque alguien podría descubrirlo". Hay servicios emergentes, pero el conocimiento de estos servicios es escaso.</a:t>
            </a: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3</a:t>
            </a:fld>
            <a:endParaRPr>
              <a:solidFill>
                <a:srgbClr val="90C226"/>
              </a:solidFill>
            </a:endParaRPr>
          </a:p>
        </p:txBody>
      </p:sp>
      <p:sp>
        <p:nvSpPr>
          <p:cNvPr id="9" name="TextBox 8">
            <a:extLst>
              <a:ext uri="{FF2B5EF4-FFF2-40B4-BE49-F238E27FC236}">
                <a16:creationId xmlns:a16="http://schemas.microsoft.com/office/drawing/2014/main" id="{9BC08DAE-CF8A-4F39-9280-66F4A3AB0376}"/>
              </a:ext>
            </a:extLst>
          </p:cNvPr>
          <p:cNvSpPr txBox="1"/>
          <p:nvPr/>
        </p:nvSpPr>
        <p:spPr>
          <a:xfrm>
            <a:off x="3046093" y="6525553"/>
            <a:ext cx="8454788"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s-419" sz="900" b="0" i="0" u="none" strike="noStrike" kern="1200" cap="none" spc="0" normalizeH="0" baseline="30000" dirty="0">
                <a:ln>
                  <a:noFill/>
                </a:ln>
                <a:solidFill>
                  <a:srgbClr val="3F3F3F"/>
                </a:solidFill>
                <a:effectLst/>
                <a:uLnTx/>
                <a:uFillTx/>
                <a:latin typeface="Trebuchet MS" panose="020B0603020202020204"/>
                <a:ea typeface="+mn-ea"/>
                <a:cs typeface="Arial"/>
                <a:sym typeface="Arial"/>
              </a:rPr>
              <a:t>X</a:t>
            </a:r>
            <a:r>
              <a:rPr kumimoji="0" lang="es-419" sz="900" b="0" i="0" u="none" strike="noStrike" kern="1200" cap="none" spc="0" normalizeH="0" baseline="0" dirty="0">
                <a:ln>
                  <a:noFill/>
                </a:ln>
                <a:solidFill>
                  <a:srgbClr val="3F3F3F"/>
                </a:solidFill>
                <a:effectLst/>
                <a:uLnTx/>
                <a:uFillTx/>
                <a:latin typeface="Trebuchet MS" panose="020B0603020202020204"/>
                <a:ea typeface="+mn-ea"/>
                <a:cs typeface="Arial"/>
                <a:sym typeface="Arial"/>
              </a:rPr>
              <a:t> </a:t>
            </a:r>
            <a:r>
              <a:rPr kumimoji="0" lang="es-419" sz="900" b="0" i="0" u="none" strike="noStrike" kern="1200" cap="none" spc="0" normalizeH="0" baseline="0" dirty="0">
                <a:ln>
                  <a:noFill/>
                </a:ln>
                <a:solidFill>
                  <a:srgbClr val="3F3F3F"/>
                </a:solidFill>
                <a:effectLst/>
                <a:uLnTx/>
                <a:uFillTx/>
                <a:latin typeface="Trebuchet MS" panose="020B0603020202020204"/>
                <a:ea typeface="+mn-ea"/>
                <a:cs typeface="Arial"/>
                <a:sym typeface="Arial"/>
                <a:hlinkClick r:id="rId3"/>
              </a:rPr>
              <a:t>https://nantucketdataplatform.com/effective-population/</a:t>
            </a:r>
            <a:r>
              <a:rPr kumimoji="0" lang="es-419" sz="900" b="0" i="0" u="none" strike="noStrike" kern="1200" cap="none" spc="0" normalizeH="0" baseline="0" dirty="0">
                <a:ln>
                  <a:noFill/>
                </a:ln>
                <a:solidFill>
                  <a:srgbClr val="3F3F3F"/>
                </a:solidFill>
                <a:effectLst/>
                <a:uLnTx/>
                <a:uFillTx/>
                <a:latin typeface="Trebuchet MS" panose="020B0603020202020204"/>
                <a:ea typeface="+mn-ea"/>
                <a:cs typeface="Arial"/>
                <a:sym typeface="Arial"/>
              </a:rPr>
              <a:t>; </a:t>
            </a:r>
            <a:r>
              <a:rPr kumimoji="0" lang="es-419" sz="900" b="0" i="0" u="none" strike="noStrike" kern="1200" cap="none" spc="0" normalizeH="0" baseline="30000" dirty="0">
                <a:ln>
                  <a:noFill/>
                </a:ln>
                <a:solidFill>
                  <a:srgbClr val="3F3F3F"/>
                </a:solidFill>
                <a:effectLst/>
                <a:uLnTx/>
                <a:uFillTx/>
                <a:latin typeface="Trebuchet MS" panose="020B0603020202020204"/>
                <a:ea typeface="+mn-ea"/>
                <a:cs typeface="Arial"/>
                <a:sym typeface="Arial"/>
              </a:rPr>
              <a:t>Y</a:t>
            </a:r>
            <a:r>
              <a:rPr kumimoji="0" lang="es-419" sz="900" b="0" i="0" u="none" strike="noStrike" kern="1200" cap="none" spc="0" normalizeH="0" baseline="0" dirty="0">
                <a:ln>
                  <a:noFill/>
                </a:ln>
                <a:solidFill>
                  <a:srgbClr val="3F3F3F"/>
                </a:solidFill>
                <a:effectLst/>
                <a:uLnTx/>
                <a:uFillTx/>
                <a:latin typeface="Trebuchet MS" panose="020B0603020202020204"/>
                <a:ea typeface="+mn-ea"/>
                <a:cs typeface="Arial"/>
                <a:sym typeface="Arial"/>
                <a:hlinkClick r:id="rId4"/>
              </a:rPr>
              <a:t>University of Wisconsin Population Health Institute, County Health Rankings (Instituto de Salud de la Población de la Universidad de Wisconsin, Clasificaciones de salud del condado) </a:t>
            </a:r>
            <a:r>
              <a:rPr kumimoji="0" lang="es-419" sz="900" b="0" i="0" u="none" strike="noStrike" kern="1200" cap="none" spc="0" normalizeH="0" baseline="0" dirty="0">
                <a:ln>
                  <a:noFill/>
                </a:ln>
                <a:solidFill>
                  <a:srgbClr val="3F3F3F"/>
                </a:solidFill>
                <a:effectLst/>
                <a:uLnTx/>
                <a:uFillTx/>
                <a:latin typeface="Trebuchet MS" panose="020B0603020202020204"/>
                <a:ea typeface="+mn-ea"/>
                <a:cs typeface="Arial"/>
                <a:sym typeface="Arial"/>
              </a:rPr>
              <a:t>(datos de la base de datos 2020 CMS-National Provider Identification)</a:t>
            </a:r>
          </a:p>
        </p:txBody>
      </p:sp>
    </p:spTree>
    <p:extLst>
      <p:ext uri="{BB962C8B-B14F-4D97-AF65-F5344CB8AC3E}">
        <p14:creationId xmlns:p14="http://schemas.microsoft.com/office/powerpoint/2010/main" val="2990602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806548" y="189326"/>
            <a:ext cx="10352575" cy="640080"/>
          </a:xfrm>
        </p:spPr>
        <p:txBody>
          <a:bodyPr>
            <a:normAutofit fontScale="90000"/>
          </a:bodyPr>
          <a:lstStyle/>
          <a:p>
            <a:pPr rtl="0"/>
            <a:r>
              <a:rPr lang="es-419" dirty="0"/>
              <a:t>Resumen ejecutivo (2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812799" y="1121707"/>
            <a:ext cx="11029841" cy="5125721"/>
          </a:xfrm>
        </p:spPr>
        <p:txBody>
          <a:bodyPr anchor="t">
            <a:noAutofit/>
          </a:bodyPr>
          <a:lstStyle/>
          <a:p>
            <a:pPr rtl="0"/>
            <a:r>
              <a:rPr lang="es-419" sz="1100" b="1" dirty="0">
                <a:solidFill>
                  <a:srgbClr val="3F3F3F"/>
                </a:solidFill>
              </a:rPr>
              <a:t>Proceso de la fase 1</a:t>
            </a:r>
          </a:p>
          <a:p>
            <a:pPr marL="742950" lvl="1" indent="-285750" rtl="0">
              <a:buFont typeface="Wingdings" panose="05000000000000000000" pitchFamily="2" charset="2"/>
              <a:buChar char="§"/>
            </a:pPr>
            <a:r>
              <a:rPr lang="es-419" sz="1100" dirty="0">
                <a:solidFill>
                  <a:srgbClr val="3F3F3F"/>
                </a:solidFill>
              </a:rPr>
              <a:t>Para obtener una imagen completa del estado actual y para informar las acciones coordinadas, los líderes de varias organizaciones comunitarias contrataron a Government Performance Solutions, Inc (GPS) para realizar una evaluación. El esfuerzo fue guiado por un comité directivo de 15 formadores del sistema y contó con la contribución de 30 asesores de 12 organizaciones.</a:t>
            </a:r>
          </a:p>
          <a:p>
            <a:pPr marL="742950" lvl="1" indent="-285750" rtl="0">
              <a:buFont typeface="Wingdings" panose="05000000000000000000" pitchFamily="2" charset="2"/>
              <a:buChar char="§"/>
            </a:pPr>
            <a:r>
              <a:rPr lang="es-419" sz="1100" dirty="0">
                <a:solidFill>
                  <a:srgbClr val="3F3F3F"/>
                </a:solidFill>
              </a:rPr>
              <a:t>GPS buscó aportaciones a través de 9 grupos de discusión de la comunidad, entrevistas individuales y reuniones de grupos pequeños, con la participación de 112 personas.  GPS también utilizó una encuesta a la comunidad (175 respuestas) y una encuesta a los proveedores (13 respuestas completas) para obtener las aportaciones de la comunidad. Por último, GPS extrajo los datos disponibles de diversas fuentes, tanto en la isla como en investigaciones e informes de terceros. A continuación se presenta un gráfico del proceso:</a:t>
            </a:r>
          </a:p>
          <a:p>
            <a:pPr marL="742950" lvl="1" indent="-285750">
              <a:buFont typeface="Wingdings" panose="05000000000000000000" pitchFamily="2" charset="2"/>
              <a:buChar char="§"/>
            </a:pPr>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lvl="1"/>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marL="742950" lvl="1" indent="-285750">
              <a:buFont typeface="Wingdings" panose="05000000000000000000" pitchFamily="2" charset="2"/>
              <a:buChar char="§"/>
            </a:pPr>
            <a:endParaRPr lang="en-US" sz="1100" dirty="0">
              <a:solidFill>
                <a:srgbClr val="3F3F3F"/>
              </a:solidFill>
            </a:endParaRPr>
          </a:p>
          <a:p>
            <a:pPr marL="742950" lvl="1" indent="-285750" rtl="0">
              <a:buFont typeface="Wingdings" panose="05000000000000000000" pitchFamily="2" charset="2"/>
              <a:buChar char="§"/>
            </a:pPr>
            <a:r>
              <a:rPr lang="es-419" sz="1100" dirty="0">
                <a:solidFill>
                  <a:srgbClr val="3F3F3F"/>
                </a:solidFill>
              </a:rPr>
              <a:t>GPS consolidó las aportaciones de la comunidad en este informe final, que destaca (15) deficiencias del sistema, los servicios de los proveedores según lo informado, la experiencia de la comunidad y las opciones para avanzar obtenidas tanto de los participantes como de las mejores prácticas. </a:t>
            </a:r>
          </a:p>
          <a:p>
            <a:pPr marL="742950" lvl="1" indent="-285750" rtl="0">
              <a:buFont typeface="Wingdings" panose="05000000000000000000" pitchFamily="2" charset="2"/>
              <a:buChar char="§"/>
            </a:pPr>
            <a:r>
              <a:rPr lang="es-419" sz="1100" dirty="0">
                <a:solidFill>
                  <a:srgbClr val="3F3F3F"/>
                </a:solidFill>
              </a:rPr>
              <a:t>Este informe es un resumen de los resultados de la fase 1 de un esfuerzo de dos fases. Durante la fase 2, se prevé que los líderes de la comunidad colaboren para planear una respuesta coordinada a estas necesidades, desarrollando un plan integrado organizado en iniciativas (cada una con una o más estrategias para subsanar las deficiencias) que tengan un plan de acción claro con propiedad, calendario y requisitos de recursos.</a:t>
            </a:r>
          </a:p>
          <a:p>
            <a:pPr marL="742950" lvl="1" indent="-285750">
              <a:buFont typeface="Wingdings" panose="05000000000000000000" pitchFamily="2" charset="2"/>
              <a:buChar char="§"/>
            </a:pPr>
            <a:endParaRPr lang="en-US" sz="1100" dirty="0">
              <a:solidFill>
                <a:srgbClr val="3F3F3F"/>
              </a:solidFill>
            </a:endParaRP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4</a:t>
            </a:fld>
            <a:endParaRPr>
              <a:solidFill>
                <a:srgbClr val="90C226"/>
              </a:solidFill>
            </a:endParaRPr>
          </a:p>
        </p:txBody>
      </p:sp>
      <p:sp>
        <p:nvSpPr>
          <p:cNvPr id="23" name="Rectangle 22">
            <a:extLst>
              <a:ext uri="{FF2B5EF4-FFF2-40B4-BE49-F238E27FC236}">
                <a16:creationId xmlns:a16="http://schemas.microsoft.com/office/drawing/2014/main" id="{D0A05D71-B33F-417F-AAA9-D0568F809EF6}"/>
              </a:ext>
            </a:extLst>
          </p:cNvPr>
          <p:cNvSpPr/>
          <p:nvPr/>
        </p:nvSpPr>
        <p:spPr>
          <a:xfrm>
            <a:off x="6528867" y="3998888"/>
            <a:ext cx="1097280" cy="827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1050" b="1"/>
              <a:t>Celebrar talleres de equipo con la primera línea</a:t>
            </a:r>
          </a:p>
        </p:txBody>
      </p:sp>
      <p:sp>
        <p:nvSpPr>
          <p:cNvPr id="24" name="Rectangle 23">
            <a:extLst>
              <a:ext uri="{FF2B5EF4-FFF2-40B4-BE49-F238E27FC236}">
                <a16:creationId xmlns:a16="http://schemas.microsoft.com/office/drawing/2014/main" id="{BB393344-9ED4-4AD9-BEBD-84117415D790}"/>
              </a:ext>
            </a:extLst>
          </p:cNvPr>
          <p:cNvSpPr/>
          <p:nvPr/>
        </p:nvSpPr>
        <p:spPr>
          <a:xfrm>
            <a:off x="3499826" y="3999443"/>
            <a:ext cx="1097280" cy="827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1050" b="1"/>
              <a:t>Taller 1 del Comité Directivo: Visión y plan</a:t>
            </a:r>
          </a:p>
        </p:txBody>
      </p:sp>
      <p:sp>
        <p:nvSpPr>
          <p:cNvPr id="26" name="Right Brace 25">
            <a:extLst>
              <a:ext uri="{FF2B5EF4-FFF2-40B4-BE49-F238E27FC236}">
                <a16:creationId xmlns:a16="http://schemas.microsoft.com/office/drawing/2014/main" id="{224F8FD6-9DDE-42D5-BC44-8325A0319050}"/>
              </a:ext>
            </a:extLst>
          </p:cNvPr>
          <p:cNvSpPr/>
          <p:nvPr/>
        </p:nvSpPr>
        <p:spPr>
          <a:xfrm>
            <a:off x="6175152" y="3744944"/>
            <a:ext cx="232903" cy="1283748"/>
          </a:xfrm>
          <a:prstGeom prst="rightBrace">
            <a:avLst>
              <a:gd name="adj1" fmla="val 5992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50" dirty="0"/>
          </a:p>
        </p:txBody>
      </p:sp>
      <p:sp>
        <p:nvSpPr>
          <p:cNvPr id="27" name="Rectangle 26">
            <a:extLst>
              <a:ext uri="{FF2B5EF4-FFF2-40B4-BE49-F238E27FC236}">
                <a16:creationId xmlns:a16="http://schemas.microsoft.com/office/drawing/2014/main" id="{5D52B8B5-C8A8-45B3-BE1C-D6A25A4D61FC}"/>
              </a:ext>
            </a:extLst>
          </p:cNvPr>
          <p:cNvSpPr/>
          <p:nvPr/>
        </p:nvSpPr>
        <p:spPr>
          <a:xfrm>
            <a:off x="2097204" y="3999441"/>
            <a:ext cx="1097280" cy="8272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1050" b="1">
                <a:solidFill>
                  <a:schemeClr val="accent2"/>
                </a:solidFill>
              </a:rPr>
              <a:t>Entrevistas y revisión del análisis existente</a:t>
            </a:r>
          </a:p>
        </p:txBody>
      </p:sp>
      <p:grpSp>
        <p:nvGrpSpPr>
          <p:cNvPr id="28" name="Group 27">
            <a:extLst>
              <a:ext uri="{FF2B5EF4-FFF2-40B4-BE49-F238E27FC236}">
                <a16:creationId xmlns:a16="http://schemas.microsoft.com/office/drawing/2014/main" id="{C502CA33-A5F5-4257-A574-1B2A071AD346}"/>
              </a:ext>
            </a:extLst>
          </p:cNvPr>
          <p:cNvGrpSpPr/>
          <p:nvPr/>
        </p:nvGrpSpPr>
        <p:grpSpPr>
          <a:xfrm>
            <a:off x="2097205" y="2992534"/>
            <a:ext cx="2499902" cy="344397"/>
            <a:chOff x="5503620" y="1481255"/>
            <a:chExt cx="2918485" cy="456828"/>
          </a:xfrm>
        </p:grpSpPr>
        <p:cxnSp>
          <p:nvCxnSpPr>
            <p:cNvPr id="29" name="Straight Arrow Connector 28">
              <a:extLst>
                <a:ext uri="{FF2B5EF4-FFF2-40B4-BE49-F238E27FC236}">
                  <a16:creationId xmlns:a16="http://schemas.microsoft.com/office/drawing/2014/main" id="{99830BAE-F3B7-475B-ADC5-419499D837E7}"/>
                </a:ext>
              </a:extLst>
            </p:cNvPr>
            <p:cNvCxnSpPr/>
            <p:nvPr/>
          </p:nvCxnSpPr>
          <p:spPr>
            <a:xfrm>
              <a:off x="5503620" y="1708484"/>
              <a:ext cx="2918485" cy="0"/>
            </a:xfrm>
            <a:prstGeom prst="straightConnector1">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B33A1D9E-62A8-43A0-A5D9-F380EFBE7A00}"/>
                </a:ext>
              </a:extLst>
            </p:cNvPr>
            <p:cNvSpPr/>
            <p:nvPr/>
          </p:nvSpPr>
          <p:spPr>
            <a:xfrm>
              <a:off x="6073902" y="1481255"/>
              <a:ext cx="1747797" cy="45682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1100" b="1">
                  <a:solidFill>
                    <a:schemeClr val="tx1"/>
                  </a:solidFill>
                </a:rPr>
                <a:t>Abril - Mayo</a:t>
              </a:r>
            </a:p>
          </p:txBody>
        </p:sp>
      </p:grpSp>
      <p:grpSp>
        <p:nvGrpSpPr>
          <p:cNvPr id="31" name="Group 30">
            <a:extLst>
              <a:ext uri="{FF2B5EF4-FFF2-40B4-BE49-F238E27FC236}">
                <a16:creationId xmlns:a16="http://schemas.microsoft.com/office/drawing/2014/main" id="{490C3511-E398-40E7-9B5E-B463A9AD47D4}"/>
              </a:ext>
            </a:extLst>
          </p:cNvPr>
          <p:cNvGrpSpPr/>
          <p:nvPr/>
        </p:nvGrpSpPr>
        <p:grpSpPr>
          <a:xfrm>
            <a:off x="4860058" y="3601780"/>
            <a:ext cx="1194453" cy="1570074"/>
            <a:chOff x="3336057" y="3364611"/>
            <a:chExt cx="1194453" cy="2082636"/>
          </a:xfrm>
        </p:grpSpPr>
        <p:sp>
          <p:nvSpPr>
            <p:cNvPr id="32" name="Rectangle 31">
              <a:extLst>
                <a:ext uri="{FF2B5EF4-FFF2-40B4-BE49-F238E27FC236}">
                  <a16:creationId xmlns:a16="http://schemas.microsoft.com/office/drawing/2014/main" id="{B904E79E-9E1E-4869-9A32-EFD19F0394C2}"/>
                </a:ext>
              </a:extLst>
            </p:cNvPr>
            <p:cNvSpPr/>
            <p:nvPr/>
          </p:nvSpPr>
          <p:spPr>
            <a:xfrm>
              <a:off x="3336058" y="3913496"/>
              <a:ext cx="1194452" cy="456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800" b="1" dirty="0">
                  <a:solidFill>
                    <a:schemeClr val="accent2"/>
                  </a:solidFill>
                </a:rPr>
                <a:t>Encuestas a proveedores y usuarios</a:t>
              </a:r>
            </a:p>
          </p:txBody>
        </p:sp>
        <p:sp>
          <p:nvSpPr>
            <p:cNvPr id="33" name="Rectangle 32">
              <a:extLst>
                <a:ext uri="{FF2B5EF4-FFF2-40B4-BE49-F238E27FC236}">
                  <a16:creationId xmlns:a16="http://schemas.microsoft.com/office/drawing/2014/main" id="{183B1082-56B6-4756-89BC-2558E705668F}"/>
                </a:ext>
              </a:extLst>
            </p:cNvPr>
            <p:cNvSpPr/>
            <p:nvPr/>
          </p:nvSpPr>
          <p:spPr>
            <a:xfrm>
              <a:off x="3336057" y="3364611"/>
              <a:ext cx="1194452" cy="456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800" b="1" dirty="0">
                  <a:solidFill>
                    <a:schemeClr val="accent2"/>
                  </a:solidFill>
                </a:rPr>
                <a:t>Grupos de discusión de la comunidad</a:t>
              </a:r>
            </a:p>
          </p:txBody>
        </p:sp>
        <p:sp>
          <p:nvSpPr>
            <p:cNvPr id="34" name="Rectangle 33">
              <a:extLst>
                <a:ext uri="{FF2B5EF4-FFF2-40B4-BE49-F238E27FC236}">
                  <a16:creationId xmlns:a16="http://schemas.microsoft.com/office/drawing/2014/main" id="{E1E0B392-BAFB-466A-B6BC-0E19CBF76E5A}"/>
                </a:ext>
              </a:extLst>
            </p:cNvPr>
            <p:cNvSpPr/>
            <p:nvPr/>
          </p:nvSpPr>
          <p:spPr>
            <a:xfrm>
              <a:off x="3336058" y="4473262"/>
              <a:ext cx="1194452" cy="456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800" b="1" dirty="0">
                  <a:solidFill>
                    <a:schemeClr val="accent2"/>
                  </a:solidFill>
                </a:rPr>
                <a:t>Investigación y evaluación comparativa</a:t>
              </a:r>
            </a:p>
          </p:txBody>
        </p:sp>
        <p:sp>
          <p:nvSpPr>
            <p:cNvPr id="35" name="Rectangle 34">
              <a:extLst>
                <a:ext uri="{FF2B5EF4-FFF2-40B4-BE49-F238E27FC236}">
                  <a16:creationId xmlns:a16="http://schemas.microsoft.com/office/drawing/2014/main" id="{9A08EE8C-DB8E-4160-9F32-8D32340C817D}"/>
                </a:ext>
              </a:extLst>
            </p:cNvPr>
            <p:cNvSpPr/>
            <p:nvPr/>
          </p:nvSpPr>
          <p:spPr>
            <a:xfrm>
              <a:off x="3336058" y="4990407"/>
              <a:ext cx="1194452" cy="4568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800" b="1" dirty="0">
                  <a:solidFill>
                    <a:schemeClr val="accent2"/>
                  </a:solidFill>
                </a:rPr>
                <a:t>Extracción de datos locales</a:t>
              </a:r>
            </a:p>
          </p:txBody>
        </p:sp>
      </p:grpSp>
      <p:sp>
        <p:nvSpPr>
          <p:cNvPr id="38" name="Rectangle 37">
            <a:extLst>
              <a:ext uri="{FF2B5EF4-FFF2-40B4-BE49-F238E27FC236}">
                <a16:creationId xmlns:a16="http://schemas.microsoft.com/office/drawing/2014/main" id="{58BBD0FB-803B-4BD2-979A-AD02061A49DE}"/>
              </a:ext>
            </a:extLst>
          </p:cNvPr>
          <p:cNvSpPr/>
          <p:nvPr/>
        </p:nvSpPr>
        <p:spPr>
          <a:xfrm>
            <a:off x="9217273" y="3998888"/>
            <a:ext cx="1097280" cy="8137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1050" b="1" dirty="0"/>
              <a:t>Taller 2 del Comité Directivo: Revisión del estado actual</a:t>
            </a:r>
          </a:p>
        </p:txBody>
      </p:sp>
      <p:cxnSp>
        <p:nvCxnSpPr>
          <p:cNvPr id="39" name="Straight Arrow Connector 38">
            <a:extLst>
              <a:ext uri="{FF2B5EF4-FFF2-40B4-BE49-F238E27FC236}">
                <a16:creationId xmlns:a16="http://schemas.microsoft.com/office/drawing/2014/main" id="{61FAC217-A4D9-4CF0-B0B9-A0F66D0DF3DA}"/>
              </a:ext>
            </a:extLst>
          </p:cNvPr>
          <p:cNvCxnSpPr>
            <a:stCxn id="27" idx="3"/>
            <a:endCxn id="24" idx="1"/>
          </p:cNvCxnSpPr>
          <p:nvPr/>
        </p:nvCxnSpPr>
        <p:spPr>
          <a:xfrm>
            <a:off x="3194484" y="4413054"/>
            <a:ext cx="305342" cy="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F682704A-313A-48F5-B851-BE348877F6F9}"/>
              </a:ext>
            </a:extLst>
          </p:cNvPr>
          <p:cNvCxnSpPr>
            <a:cxnSpLocks/>
            <a:stCxn id="23" idx="3"/>
            <a:endCxn id="47" idx="1"/>
          </p:cNvCxnSpPr>
          <p:nvPr/>
        </p:nvCxnSpPr>
        <p:spPr>
          <a:xfrm>
            <a:off x="7626148" y="4412502"/>
            <a:ext cx="258849" cy="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1" name="Group 40">
            <a:extLst>
              <a:ext uri="{FF2B5EF4-FFF2-40B4-BE49-F238E27FC236}">
                <a16:creationId xmlns:a16="http://schemas.microsoft.com/office/drawing/2014/main" id="{77946444-8963-4506-9CDC-24A45EF11BA3}"/>
              </a:ext>
            </a:extLst>
          </p:cNvPr>
          <p:cNvGrpSpPr/>
          <p:nvPr/>
        </p:nvGrpSpPr>
        <p:grpSpPr>
          <a:xfrm>
            <a:off x="4860059" y="2992534"/>
            <a:ext cx="2766087" cy="344397"/>
            <a:chOff x="5503620" y="1481255"/>
            <a:chExt cx="2918485" cy="456828"/>
          </a:xfrm>
        </p:grpSpPr>
        <p:cxnSp>
          <p:nvCxnSpPr>
            <p:cNvPr id="42" name="Straight Arrow Connector 41">
              <a:extLst>
                <a:ext uri="{FF2B5EF4-FFF2-40B4-BE49-F238E27FC236}">
                  <a16:creationId xmlns:a16="http://schemas.microsoft.com/office/drawing/2014/main" id="{F7586E38-FDA1-45B6-9BEB-F3753650D156}"/>
                </a:ext>
              </a:extLst>
            </p:cNvPr>
            <p:cNvCxnSpPr/>
            <p:nvPr/>
          </p:nvCxnSpPr>
          <p:spPr>
            <a:xfrm>
              <a:off x="5503620" y="1708484"/>
              <a:ext cx="2918485" cy="0"/>
            </a:xfrm>
            <a:prstGeom prst="straightConnector1">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5DB22C60-DA4A-4F91-89AA-5FBB579AD506}"/>
                </a:ext>
              </a:extLst>
            </p:cNvPr>
            <p:cNvSpPr/>
            <p:nvPr/>
          </p:nvSpPr>
          <p:spPr>
            <a:xfrm>
              <a:off x="6241860" y="1481255"/>
              <a:ext cx="1550139" cy="45682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1100" b="1">
                  <a:solidFill>
                    <a:schemeClr val="tx1"/>
                  </a:solidFill>
                </a:rPr>
                <a:t>Mayo - Julio</a:t>
              </a:r>
            </a:p>
          </p:txBody>
        </p:sp>
      </p:grpSp>
      <p:grpSp>
        <p:nvGrpSpPr>
          <p:cNvPr id="44" name="Group 43">
            <a:extLst>
              <a:ext uri="{FF2B5EF4-FFF2-40B4-BE49-F238E27FC236}">
                <a16:creationId xmlns:a16="http://schemas.microsoft.com/office/drawing/2014/main" id="{99095DF9-F52B-43DB-A8EB-C552424B8426}"/>
              </a:ext>
            </a:extLst>
          </p:cNvPr>
          <p:cNvGrpSpPr/>
          <p:nvPr/>
        </p:nvGrpSpPr>
        <p:grpSpPr>
          <a:xfrm>
            <a:off x="7884997" y="2992534"/>
            <a:ext cx="2451164" cy="344397"/>
            <a:chOff x="5503620" y="1481255"/>
            <a:chExt cx="2918485" cy="456828"/>
          </a:xfrm>
        </p:grpSpPr>
        <p:cxnSp>
          <p:nvCxnSpPr>
            <p:cNvPr id="45" name="Straight Arrow Connector 44">
              <a:extLst>
                <a:ext uri="{FF2B5EF4-FFF2-40B4-BE49-F238E27FC236}">
                  <a16:creationId xmlns:a16="http://schemas.microsoft.com/office/drawing/2014/main" id="{775CC466-CC72-421F-AF70-396E76B0C546}"/>
                </a:ext>
              </a:extLst>
            </p:cNvPr>
            <p:cNvCxnSpPr/>
            <p:nvPr/>
          </p:nvCxnSpPr>
          <p:spPr>
            <a:xfrm>
              <a:off x="5503620" y="1708484"/>
              <a:ext cx="2918485" cy="0"/>
            </a:xfrm>
            <a:prstGeom prst="straightConnector1">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3276893F-EFF8-40F5-933C-FD667B9F3C94}"/>
                </a:ext>
              </a:extLst>
            </p:cNvPr>
            <p:cNvSpPr/>
            <p:nvPr/>
          </p:nvSpPr>
          <p:spPr>
            <a:xfrm>
              <a:off x="6073902" y="1481255"/>
              <a:ext cx="1747797" cy="456828"/>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1100" b="1">
                  <a:solidFill>
                    <a:schemeClr val="tx1"/>
                  </a:solidFill>
                </a:rPr>
                <a:t>Agosto - Septiembre</a:t>
              </a:r>
            </a:p>
          </p:txBody>
        </p:sp>
      </p:grpSp>
      <p:sp>
        <p:nvSpPr>
          <p:cNvPr id="47" name="Rectangle 46">
            <a:extLst>
              <a:ext uri="{FF2B5EF4-FFF2-40B4-BE49-F238E27FC236}">
                <a16:creationId xmlns:a16="http://schemas.microsoft.com/office/drawing/2014/main" id="{2F697C99-9C1F-4ACA-8623-875E999D2E95}"/>
              </a:ext>
            </a:extLst>
          </p:cNvPr>
          <p:cNvSpPr/>
          <p:nvPr/>
        </p:nvSpPr>
        <p:spPr>
          <a:xfrm>
            <a:off x="7884996" y="3999441"/>
            <a:ext cx="1097280" cy="8272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1050" b="1">
                <a:solidFill>
                  <a:schemeClr val="accent2"/>
                </a:solidFill>
              </a:rPr>
              <a:t>Sintetizar los resultados</a:t>
            </a:r>
          </a:p>
        </p:txBody>
      </p:sp>
      <p:cxnSp>
        <p:nvCxnSpPr>
          <p:cNvPr id="48" name="Straight Connector 47">
            <a:extLst>
              <a:ext uri="{FF2B5EF4-FFF2-40B4-BE49-F238E27FC236}">
                <a16:creationId xmlns:a16="http://schemas.microsoft.com/office/drawing/2014/main" id="{5DF11F71-C784-4C3F-8BFB-61307F073694}"/>
              </a:ext>
            </a:extLst>
          </p:cNvPr>
          <p:cNvCxnSpPr/>
          <p:nvPr/>
        </p:nvCxnSpPr>
        <p:spPr>
          <a:xfrm>
            <a:off x="4753641" y="3056378"/>
            <a:ext cx="0" cy="251829"/>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C322BDCC-CFC0-421D-BAA8-2C65D51D9B88}"/>
              </a:ext>
            </a:extLst>
          </p:cNvPr>
          <p:cNvCxnSpPr/>
          <p:nvPr/>
        </p:nvCxnSpPr>
        <p:spPr>
          <a:xfrm>
            <a:off x="7749540" y="3056378"/>
            <a:ext cx="0" cy="251829"/>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5A3FD973-25DE-4D79-BCAB-0FB0D8F8F7E8}"/>
              </a:ext>
            </a:extLst>
          </p:cNvPr>
          <p:cNvSpPr/>
          <p:nvPr/>
        </p:nvSpPr>
        <p:spPr>
          <a:xfrm>
            <a:off x="1886772" y="3412737"/>
            <a:ext cx="879289" cy="4136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1050" b="1">
                <a:solidFill>
                  <a:schemeClr val="accent2"/>
                </a:solidFill>
              </a:rPr>
              <a:t>Selección de SteerCo</a:t>
            </a:r>
          </a:p>
        </p:txBody>
      </p:sp>
      <p:cxnSp>
        <p:nvCxnSpPr>
          <p:cNvPr id="51" name="Connector: Curved 50">
            <a:extLst>
              <a:ext uri="{FF2B5EF4-FFF2-40B4-BE49-F238E27FC236}">
                <a16:creationId xmlns:a16="http://schemas.microsoft.com/office/drawing/2014/main" id="{EAE995F2-53FC-4E46-BA27-632F6C67C6CD}"/>
              </a:ext>
            </a:extLst>
          </p:cNvPr>
          <p:cNvCxnSpPr>
            <a:cxnSpLocks/>
            <a:stCxn id="50" idx="2"/>
            <a:endCxn id="27" idx="0"/>
          </p:cNvCxnSpPr>
          <p:nvPr/>
        </p:nvCxnSpPr>
        <p:spPr>
          <a:xfrm rot="16200000" flipH="1">
            <a:off x="2399583" y="3753180"/>
            <a:ext cx="173094" cy="319428"/>
          </a:xfrm>
          <a:prstGeom prst="curvedConnector3">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F1650897-013D-4DAE-9A38-646B5E454F9A}"/>
              </a:ext>
            </a:extLst>
          </p:cNvPr>
          <p:cNvCxnSpPr>
            <a:cxnSpLocks/>
            <a:stCxn id="47" idx="3"/>
            <a:endCxn id="38" idx="1"/>
          </p:cNvCxnSpPr>
          <p:nvPr/>
        </p:nvCxnSpPr>
        <p:spPr>
          <a:xfrm flipV="1">
            <a:off x="8982277" y="4405755"/>
            <a:ext cx="234997" cy="7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1990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266699" y="7001"/>
            <a:ext cx="10352575" cy="640080"/>
          </a:xfrm>
        </p:spPr>
        <p:txBody>
          <a:bodyPr>
            <a:normAutofit fontScale="90000"/>
          </a:bodyPr>
          <a:lstStyle/>
          <a:p>
            <a:pPr rtl="0"/>
            <a:r>
              <a:rPr lang="es-419" dirty="0"/>
              <a:t>Resumen ejecutivo (3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266699" y="724932"/>
            <a:ext cx="11575939" cy="3382681"/>
          </a:xfrm>
        </p:spPr>
        <p:txBody>
          <a:bodyPr anchor="t">
            <a:noAutofit/>
          </a:bodyPr>
          <a:lstStyle/>
          <a:p>
            <a:pPr rtl="0"/>
            <a:r>
              <a:rPr lang="es-419" sz="1050" b="1" dirty="0">
                <a:solidFill>
                  <a:srgbClr val="3F3F3F"/>
                </a:solidFill>
              </a:rPr>
              <a:t>Resumen de proveedores</a:t>
            </a:r>
          </a:p>
          <a:p>
            <a:pPr marL="285750" indent="-285750" rtl="0">
              <a:buFont typeface="Wingdings" panose="05000000000000000000" pitchFamily="2" charset="2"/>
              <a:buChar char="§"/>
            </a:pPr>
            <a:r>
              <a:rPr lang="es-419" sz="1050" dirty="0">
                <a:solidFill>
                  <a:srgbClr val="3F3F3F"/>
                </a:solidFill>
                <a:cs typeface="Arial"/>
                <a:sym typeface="Arial"/>
              </a:rPr>
              <a:t>La comunidad ha intentado centrar sus esfuerzos en abordar necesidades y crisis específicas, pero la capacidad de Nantucket para satisfacer estas necesidades se ve obstaculizada por un sistema de atención fragmentado, con muchas organizaciones que prestan servicios dentro de sus límites y sin contar con un método sistemático de coordinación. La densidad de proveedores de Nantucket es la más baja de la Commonwealth, y significativamente inferior a la de los condados vecinos, con proporciones que van de 1:250 a 1:370. Además de aproximadamente 17</a:t>
            </a:r>
            <a:r>
              <a:rPr lang="es-419" sz="1050" baseline="30000" dirty="0">
                <a:solidFill>
                  <a:srgbClr val="3F3F3F"/>
                </a:solidFill>
                <a:cs typeface="Arial"/>
                <a:sym typeface="Arial"/>
              </a:rPr>
              <a:t>x</a:t>
            </a:r>
            <a:r>
              <a:rPr lang="es-419" sz="1050" dirty="0">
                <a:solidFill>
                  <a:srgbClr val="3F3F3F"/>
                </a:solidFill>
                <a:cs typeface="Arial"/>
                <a:sym typeface="Arial"/>
              </a:rPr>
              <a:t> proveedores privados de salud conductual en la isla (y otros que prestan servicios de telesalud fuera de la isla), Nantucket alberga las siguientes organizaciones:</a:t>
            </a:r>
          </a:p>
          <a:p>
            <a:pPr marL="742950" lvl="1" indent="-285750" rtl="0">
              <a:spcBef>
                <a:spcPts val="400"/>
              </a:spcBef>
              <a:buFont typeface="Wingdings" panose="05000000000000000000" pitchFamily="2" charset="2"/>
              <a:buChar char="§"/>
            </a:pPr>
            <a:r>
              <a:rPr lang="es-419" sz="1050" b="1" dirty="0">
                <a:solidFill>
                  <a:srgbClr val="3F3F3F"/>
                </a:solidFill>
              </a:rPr>
              <a:t>Fairwinds</a:t>
            </a:r>
            <a:r>
              <a:rPr lang="es-419" sz="1050" dirty="0">
                <a:solidFill>
                  <a:srgbClr val="3F3F3F"/>
                </a:solidFill>
              </a:rPr>
              <a:t> presta servicios ambulatorios, de gestión de la medicación, de atención médica conductual de urgencia y otros servicios comunitarios para niños y adultos, independientemente de la capacidad de pago. Fairwinds emplea a (3) médicos de tiempo completo, (7) médicos de medio tiempo y (3) proveedores de servicios comunitarios.</a:t>
            </a:r>
          </a:p>
          <a:p>
            <a:pPr marL="742950" lvl="1" indent="-285750" rtl="0">
              <a:spcBef>
                <a:spcPts val="400"/>
              </a:spcBef>
              <a:buFont typeface="Wingdings" panose="05000000000000000000" pitchFamily="2" charset="2"/>
              <a:buChar char="§"/>
            </a:pPr>
            <a:r>
              <a:rPr lang="es-419" sz="1050" b="1" dirty="0">
                <a:solidFill>
                  <a:srgbClr val="3F3F3F"/>
                </a:solidFill>
              </a:rPr>
              <a:t>Gosnold</a:t>
            </a:r>
            <a:r>
              <a:rPr lang="es-419" sz="1050" dirty="0">
                <a:solidFill>
                  <a:srgbClr val="3F3F3F"/>
                </a:solidFill>
              </a:rPr>
              <a:t> es el contratista regional del Programa de Servicios de Emergencia del Estado (servicios de atención de crisis), a través de un contrato con Bay Cove Human Services, y presta algunos servicios de terapia ambulatoria en la isla. Gosnold emplea actualmente a dos (2) médicos ubicados en Nantucket y cuenta con recursos adicionales disponibles fuera de la isla.</a:t>
            </a:r>
          </a:p>
          <a:p>
            <a:pPr marL="742950" lvl="1" indent="-285750" rtl="0">
              <a:spcBef>
                <a:spcPts val="400"/>
              </a:spcBef>
              <a:buFont typeface="Wingdings" panose="05000000000000000000" pitchFamily="2" charset="2"/>
              <a:buChar char="§"/>
            </a:pPr>
            <a:r>
              <a:rPr lang="es-419" sz="1050" b="1" dirty="0">
                <a:solidFill>
                  <a:srgbClr val="3F3F3F"/>
                </a:solidFill>
              </a:rPr>
              <a:t>El Nantucket Cottage Hospital (NCH) </a:t>
            </a:r>
            <a:r>
              <a:rPr lang="es-419" sz="1050" dirty="0">
                <a:solidFill>
                  <a:srgbClr val="3F3F3F"/>
                </a:solidFill>
              </a:rPr>
              <a:t>ofrece atención médica primaria y para pacientes internos. El grupo de trabajo social del hospital incluye tres (3) médicos que gestionan las necesidades de salud mental, la coordinación de la atención y el apoyo a la orientación para los pacientes del NCH.</a:t>
            </a:r>
          </a:p>
          <a:p>
            <a:pPr marL="742950" lvl="1" indent="-285750" rtl="0">
              <a:spcBef>
                <a:spcPts val="400"/>
              </a:spcBef>
              <a:buFont typeface="Wingdings" panose="05000000000000000000" pitchFamily="2" charset="2"/>
              <a:buChar char="§"/>
            </a:pPr>
            <a:r>
              <a:rPr lang="es-419" sz="1050" b="1" dirty="0">
                <a:solidFill>
                  <a:srgbClr val="3F3F3F"/>
                </a:solidFill>
              </a:rPr>
              <a:t>Addiction Solutions </a:t>
            </a:r>
            <a:r>
              <a:rPr lang="es-419" sz="1050" dirty="0">
                <a:solidFill>
                  <a:srgbClr val="3F3F3F"/>
                </a:solidFill>
              </a:rPr>
              <a:t>presta los únicos servicios de tratamiento asistido con medicación (MAT, por sus siglas en inglés) de la isla para los opioides, el alcohol y otras sustancias, con dos (2) médicos de medio tiempo en plantilla.</a:t>
            </a:r>
          </a:p>
          <a:p>
            <a:pPr marL="742950" lvl="1" indent="-285750" rtl="0">
              <a:spcBef>
                <a:spcPts val="400"/>
              </a:spcBef>
              <a:buFont typeface="Wingdings" panose="05000000000000000000" pitchFamily="2" charset="2"/>
              <a:buChar char="§"/>
            </a:pPr>
            <a:r>
              <a:rPr lang="es-419" sz="1050" b="1" dirty="0">
                <a:solidFill>
                  <a:srgbClr val="3F3F3F"/>
                </a:solidFill>
              </a:rPr>
              <a:t>A Safe Place </a:t>
            </a:r>
            <a:r>
              <a:rPr lang="es-419" sz="1050" dirty="0">
                <a:solidFill>
                  <a:srgbClr val="3F3F3F"/>
                </a:solidFill>
              </a:rPr>
              <a:t>proporciona consejeros de crisis por violación, trabajadores sociales y otros profesionales de la salud mental, con un nivel de maestría, para quienes se enfrentan a la violencia doméstica y sexual. La organización emplea a 3 médicos de medio tiempo, incluido uno que habla español, y remite a los clientes a otros servicios de tratamiento que requieren sus necesidades. </a:t>
            </a:r>
          </a:p>
          <a:p>
            <a:pPr marL="742950" lvl="1" indent="-285750" rtl="0">
              <a:spcBef>
                <a:spcPts val="400"/>
              </a:spcBef>
              <a:buFont typeface="Wingdings" panose="05000000000000000000" pitchFamily="2" charset="2"/>
              <a:buChar char="§"/>
            </a:pPr>
            <a:r>
              <a:rPr lang="es-419" sz="1050" b="1" dirty="0">
                <a:solidFill>
                  <a:srgbClr val="3F3F3F"/>
                </a:solidFill>
              </a:rPr>
              <a:t>NAMI Cape Cod and the Islands </a:t>
            </a:r>
            <a:r>
              <a:rPr lang="es-419" sz="1050" dirty="0">
                <a:solidFill>
                  <a:srgbClr val="3F3F3F"/>
                </a:solidFill>
              </a:rPr>
              <a:t>proporciona apoyo, educación y defensa para las personas y sus familias afectadas por enfermedades mentales, trastornos neurológicos y el uso de sustancias (a través de Alliance for Substance Abuse Prevention [Alianza para la Prevención del Abuso de Sustancias]). NAMI emplea a dos (2) personas en la isla, responsables de los servicios de apoyo y conexión, con recursos adicionales fuera de la isla, incluyendo la línea de asistencia de referencia William James Interface. NAMI también ofrece reembolsos directos a los médicos privados para que atiendan a los pacientes que no pueden acceder a otros servicios.</a:t>
            </a:r>
          </a:p>
          <a:p>
            <a:pPr marL="742950" lvl="1" indent="-285750">
              <a:buFont typeface="Wingdings" panose="05000000000000000000" pitchFamily="2" charset="2"/>
              <a:buChar char="§"/>
            </a:pPr>
            <a:endParaRPr lang="en-US" sz="1100" dirty="0">
              <a:solidFill>
                <a:srgbClr val="3F3F3F"/>
              </a:solidFill>
            </a:endParaRP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5</a:t>
            </a:fld>
            <a:endParaRPr>
              <a:solidFill>
                <a:srgbClr val="90C226"/>
              </a:solidFill>
            </a:endParaRPr>
          </a:p>
        </p:txBody>
      </p:sp>
      <p:sp>
        <p:nvSpPr>
          <p:cNvPr id="25" name="TextBox 24">
            <a:extLst>
              <a:ext uri="{FF2B5EF4-FFF2-40B4-BE49-F238E27FC236}">
                <a16:creationId xmlns:a16="http://schemas.microsoft.com/office/drawing/2014/main" id="{372D41E4-B007-2140-99B0-00CEE4C9DFD5}"/>
              </a:ext>
            </a:extLst>
          </p:cNvPr>
          <p:cNvSpPr txBox="1"/>
          <p:nvPr/>
        </p:nvSpPr>
        <p:spPr>
          <a:xfrm>
            <a:off x="266699" y="4663183"/>
            <a:ext cx="10736580" cy="261610"/>
          </a:xfrm>
          <a:prstGeom prst="rect">
            <a:avLst/>
          </a:prstGeom>
          <a:noFill/>
        </p:spPr>
        <p:txBody>
          <a:bodyPr wrap="square" rtlCol="0">
            <a:spAutoFit/>
          </a:bodyPr>
          <a:lstStyle/>
          <a:p>
            <a:pPr marL="285750" indent="-285750" rtl="0">
              <a:spcBef>
                <a:spcPts val="1000"/>
              </a:spcBef>
              <a:buClr>
                <a:schemeClr val="accent1"/>
              </a:buClr>
              <a:buSzPct val="80000"/>
              <a:buFont typeface="Wingdings" panose="05000000000000000000" pitchFamily="2" charset="2"/>
              <a:buChar char="§"/>
            </a:pPr>
            <a:r>
              <a:rPr lang="es-419" sz="1100" dirty="0"/>
              <a:t>El acceso sigue siendo un reto, como demuestran las diferencias entre las experiencias informadas por la comunidad en cuanto a la disponibilidad y los datos de los proveedores.</a:t>
            </a:r>
          </a:p>
        </p:txBody>
      </p:sp>
      <p:sp>
        <p:nvSpPr>
          <p:cNvPr id="39" name="Google Shape;597;p47">
            <a:extLst>
              <a:ext uri="{FF2B5EF4-FFF2-40B4-BE49-F238E27FC236}">
                <a16:creationId xmlns:a16="http://schemas.microsoft.com/office/drawing/2014/main" id="{5A72EA6D-9257-F94D-8389-DF9F7B87FAED}"/>
              </a:ext>
            </a:extLst>
          </p:cNvPr>
          <p:cNvSpPr txBox="1"/>
          <p:nvPr/>
        </p:nvSpPr>
        <p:spPr>
          <a:xfrm>
            <a:off x="727710" y="5125566"/>
            <a:ext cx="1322252" cy="464182"/>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s-419" sz="1100" b="1" dirty="0">
                <a:solidFill>
                  <a:schemeClr val="bg1"/>
                </a:solidFill>
              </a:rPr>
              <a:t>Opiniones de los proveedores</a:t>
            </a:r>
          </a:p>
        </p:txBody>
      </p:sp>
      <p:sp>
        <p:nvSpPr>
          <p:cNvPr id="40" name="Google Shape;598;p47">
            <a:extLst>
              <a:ext uri="{FF2B5EF4-FFF2-40B4-BE49-F238E27FC236}">
                <a16:creationId xmlns:a16="http://schemas.microsoft.com/office/drawing/2014/main" id="{94EB633F-FDDF-A642-8C7A-3A1FBA7EB411}"/>
              </a:ext>
            </a:extLst>
          </p:cNvPr>
          <p:cNvSpPr/>
          <p:nvPr/>
        </p:nvSpPr>
        <p:spPr>
          <a:xfrm>
            <a:off x="6200474" y="5568762"/>
            <a:ext cx="519226" cy="365100"/>
          </a:xfrm>
          <a:prstGeom prst="rightArrow">
            <a:avLst>
              <a:gd name="adj1" fmla="val 50000"/>
              <a:gd name="adj2" fmla="val 50000"/>
            </a:avLst>
          </a:prstGeom>
          <a:solidFill>
            <a:srgbClr val="90C22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599;p47">
            <a:extLst>
              <a:ext uri="{FF2B5EF4-FFF2-40B4-BE49-F238E27FC236}">
                <a16:creationId xmlns:a16="http://schemas.microsoft.com/office/drawing/2014/main" id="{D79842D9-BA6A-E843-B287-74E045111171}"/>
              </a:ext>
            </a:extLst>
          </p:cNvPr>
          <p:cNvSpPr txBox="1"/>
          <p:nvPr/>
        </p:nvSpPr>
        <p:spPr>
          <a:xfrm>
            <a:off x="349362" y="5589748"/>
            <a:ext cx="5746638" cy="289523"/>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100" dirty="0">
                <a:solidFill>
                  <a:srgbClr val="3F3F3F"/>
                </a:solidFill>
              </a:rPr>
              <a:t>Casi todos los proveedores encuestados (12 de 13) informan sobre la disponibilidad en un plazo de una semana...</a:t>
            </a:r>
          </a:p>
        </p:txBody>
      </p:sp>
      <p:sp>
        <p:nvSpPr>
          <p:cNvPr id="42" name="Google Shape;600;p47">
            <a:extLst>
              <a:ext uri="{FF2B5EF4-FFF2-40B4-BE49-F238E27FC236}">
                <a16:creationId xmlns:a16="http://schemas.microsoft.com/office/drawing/2014/main" id="{3281E87A-B8C5-1740-9257-8B3E3022B467}"/>
              </a:ext>
            </a:extLst>
          </p:cNvPr>
          <p:cNvSpPr txBox="1"/>
          <p:nvPr/>
        </p:nvSpPr>
        <p:spPr>
          <a:xfrm>
            <a:off x="6824174" y="5553609"/>
            <a:ext cx="5018463" cy="318987"/>
          </a:xfrm>
          <a:prstGeom prst="rect">
            <a:avLst/>
          </a:prstGeom>
          <a:noFill/>
          <a:ln>
            <a:noFill/>
          </a:ln>
        </p:spPr>
        <p:txBody>
          <a:bodyPr spcFirstLastPara="1" wrap="square" lIns="91425" tIns="91425" rIns="91425" bIns="91425" anchor="t" anchorCtr="0">
            <a:noAutofit/>
          </a:bodyPr>
          <a:lstStyle/>
          <a:p>
            <a:pPr rtl="0">
              <a:spcBef>
                <a:spcPts val="400"/>
              </a:spcBef>
            </a:pPr>
            <a:r>
              <a:rPr lang="es-419" sz="1100" dirty="0">
                <a:solidFill>
                  <a:srgbClr val="3F3F3F"/>
                </a:solidFill>
              </a:rPr>
              <a:t>...mientras que sólo el 5 % de los encuestados informaron sobre un servicio en el mismo día.</a:t>
            </a:r>
          </a:p>
        </p:txBody>
      </p:sp>
      <p:sp>
        <p:nvSpPr>
          <p:cNvPr id="43" name="Google Shape;601;p47">
            <a:extLst>
              <a:ext uri="{FF2B5EF4-FFF2-40B4-BE49-F238E27FC236}">
                <a16:creationId xmlns:a16="http://schemas.microsoft.com/office/drawing/2014/main" id="{E85C8CEC-CE38-1B48-A9E3-D71350905DD1}"/>
              </a:ext>
            </a:extLst>
          </p:cNvPr>
          <p:cNvSpPr txBox="1"/>
          <p:nvPr/>
        </p:nvSpPr>
        <p:spPr>
          <a:xfrm>
            <a:off x="6937643" y="5125566"/>
            <a:ext cx="1322252" cy="464182"/>
          </a:xfrm>
          <a:prstGeom prst="rect">
            <a:avLst/>
          </a:prstGeom>
          <a:solidFill>
            <a:schemeClr val="accent1"/>
          </a:solidFill>
          <a:ln>
            <a:noFill/>
          </a:ln>
        </p:spPr>
        <p:txBody>
          <a:bodyPr spcFirstLastPara="1" wrap="square" lIns="91425" tIns="91425" rIns="91425" bIns="91425" anchor="ctr" anchorCtr="0">
            <a:noAutofit/>
          </a:bodyPr>
          <a:lstStyle>
            <a:defPPr>
              <a:defRPr lang="en-US"/>
            </a:defPPr>
            <a:lvl1pPr lvl="0" indent="0">
              <a:spcBef>
                <a:spcPts val="0"/>
              </a:spcBef>
              <a:spcAft>
                <a:spcPts val="0"/>
              </a:spcAft>
              <a:buNone/>
              <a:defRPr sz="1100" b="1">
                <a:solidFill>
                  <a:schemeClr val="bg1"/>
                </a:solidFill>
              </a:defRPr>
            </a:lvl1pPr>
          </a:lstStyle>
          <a:p>
            <a:pPr rtl="0"/>
            <a:r>
              <a:rPr lang="es-419" dirty="0"/>
              <a:t>Opiniones de los residentes</a:t>
            </a:r>
          </a:p>
        </p:txBody>
      </p:sp>
      <p:sp>
        <p:nvSpPr>
          <p:cNvPr id="47" name="Google Shape;605;p47">
            <a:extLst>
              <a:ext uri="{FF2B5EF4-FFF2-40B4-BE49-F238E27FC236}">
                <a16:creationId xmlns:a16="http://schemas.microsoft.com/office/drawing/2014/main" id="{CE6417AA-5EC0-534C-BAB3-89F1B2ED092E}"/>
              </a:ext>
            </a:extLst>
          </p:cNvPr>
          <p:cNvSpPr txBox="1"/>
          <p:nvPr/>
        </p:nvSpPr>
        <p:spPr>
          <a:xfrm>
            <a:off x="349362" y="5954406"/>
            <a:ext cx="5577185" cy="44137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419" sz="1100" dirty="0">
                <a:solidFill>
                  <a:srgbClr val="3F3F3F"/>
                </a:solidFill>
              </a:rPr>
              <a:t>Cuando se les preguntó si hubo casos en los últimos 6 meses en los que las personas tuvieron que esperar más de 48 horas para recibir los servicios, 7 proveedores (58 %) dijeron que "no"...</a:t>
            </a:r>
          </a:p>
        </p:txBody>
      </p:sp>
      <p:sp>
        <p:nvSpPr>
          <p:cNvPr id="48" name="Google Shape;606;p47">
            <a:extLst>
              <a:ext uri="{FF2B5EF4-FFF2-40B4-BE49-F238E27FC236}">
                <a16:creationId xmlns:a16="http://schemas.microsoft.com/office/drawing/2014/main" id="{D034693D-C8A3-3441-8445-A972D6AEE79F}"/>
              </a:ext>
            </a:extLst>
          </p:cNvPr>
          <p:cNvSpPr txBox="1"/>
          <p:nvPr/>
        </p:nvSpPr>
        <p:spPr>
          <a:xfrm>
            <a:off x="6824175" y="5910381"/>
            <a:ext cx="5367825" cy="378969"/>
          </a:xfrm>
          <a:prstGeom prst="rect">
            <a:avLst/>
          </a:prstGeom>
          <a:noFill/>
          <a:ln>
            <a:noFill/>
          </a:ln>
        </p:spPr>
        <p:txBody>
          <a:bodyPr spcFirstLastPara="1" wrap="square" lIns="91425" tIns="91425" rIns="91425" bIns="91425" anchor="t" anchorCtr="0">
            <a:noAutofit/>
          </a:bodyPr>
          <a:lstStyle/>
          <a:p>
            <a:pPr rtl="0">
              <a:spcBef>
                <a:spcPts val="400"/>
              </a:spcBef>
            </a:pPr>
            <a:r>
              <a:rPr lang="es-419" sz="1100" dirty="0">
                <a:solidFill>
                  <a:srgbClr val="3F3F3F"/>
                </a:solidFill>
              </a:rPr>
              <a:t>... mientras que el 37 % de los encuestados de la comunidad informan que han tenido que esperar más de un mes y el 69 % informan de que experimentan listas de espera "a menudo" o "siempre".</a:t>
            </a:r>
          </a:p>
        </p:txBody>
      </p:sp>
      <p:sp>
        <p:nvSpPr>
          <p:cNvPr id="49" name="Google Shape;607;p47">
            <a:extLst>
              <a:ext uri="{FF2B5EF4-FFF2-40B4-BE49-F238E27FC236}">
                <a16:creationId xmlns:a16="http://schemas.microsoft.com/office/drawing/2014/main" id="{57270B6B-5BCA-734F-96C6-2AA4CBEAEFDA}"/>
              </a:ext>
            </a:extLst>
          </p:cNvPr>
          <p:cNvSpPr/>
          <p:nvPr/>
        </p:nvSpPr>
        <p:spPr>
          <a:xfrm>
            <a:off x="6200474" y="6030681"/>
            <a:ext cx="519226" cy="365100"/>
          </a:xfrm>
          <a:prstGeom prst="rightArrow">
            <a:avLst>
              <a:gd name="adj1" fmla="val 50000"/>
              <a:gd name="adj2" fmla="val 50000"/>
            </a:avLst>
          </a:prstGeom>
          <a:solidFill>
            <a:srgbClr val="90C22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 name="TextBox 4">
            <a:extLst>
              <a:ext uri="{FF2B5EF4-FFF2-40B4-BE49-F238E27FC236}">
                <a16:creationId xmlns:a16="http://schemas.microsoft.com/office/drawing/2014/main" id="{86CC985A-FC2A-4001-8C39-E94665BF1E60}"/>
              </a:ext>
            </a:extLst>
          </p:cNvPr>
          <p:cNvSpPr txBox="1"/>
          <p:nvPr/>
        </p:nvSpPr>
        <p:spPr>
          <a:xfrm>
            <a:off x="3987284" y="6583498"/>
            <a:ext cx="7616381" cy="246221"/>
          </a:xfrm>
          <a:prstGeom prst="rect">
            <a:avLst/>
          </a:prstGeom>
          <a:noFill/>
        </p:spPr>
        <p:txBody>
          <a:bodyPr wrap="square" rtlCol="0">
            <a:spAutoFit/>
          </a:bodyPr>
          <a:lstStyle/>
          <a:p>
            <a:pPr rtl="0"/>
            <a:r>
              <a:rPr lang="es-419" sz="1000" baseline="30000">
                <a:solidFill>
                  <a:srgbClr val="3F3F3F"/>
                </a:solidFill>
              </a:rPr>
              <a:t>X </a:t>
            </a:r>
            <a:r>
              <a:rPr lang="es-419" sz="1000">
                <a:solidFill>
                  <a:srgbClr val="3F3F3F"/>
                </a:solidFill>
              </a:rPr>
              <a:t>La lista de proveedores de NCH tiene 16, la de Fairwinds tiene 17 y la de NAMI de 2018 tiene 15</a:t>
            </a:r>
          </a:p>
        </p:txBody>
      </p:sp>
      <p:sp>
        <p:nvSpPr>
          <p:cNvPr id="15" name="Rectangle: Rounded Corners 14">
            <a:extLst>
              <a:ext uri="{FF2B5EF4-FFF2-40B4-BE49-F238E27FC236}">
                <a16:creationId xmlns:a16="http://schemas.microsoft.com/office/drawing/2014/main" id="{E6E439D5-BE02-4FCC-A2C9-81C8CA4588C4}"/>
              </a:ext>
            </a:extLst>
          </p:cNvPr>
          <p:cNvSpPr/>
          <p:nvPr/>
        </p:nvSpPr>
        <p:spPr>
          <a:xfrm>
            <a:off x="10368367" y="144639"/>
            <a:ext cx="1556934" cy="64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1100" dirty="0">
                <a:solidFill>
                  <a:schemeClr val="accent1"/>
                </a:solidFill>
                <a:hlinkClick r:id="" action="ppaction://noaction"/>
              </a:rPr>
              <a:t>Haga clic aquí para ver los detalles del resumen de proveedores</a:t>
            </a:r>
          </a:p>
        </p:txBody>
      </p:sp>
    </p:spTree>
    <p:extLst>
      <p:ext uri="{BB962C8B-B14F-4D97-AF65-F5344CB8AC3E}">
        <p14:creationId xmlns:p14="http://schemas.microsoft.com/office/powerpoint/2010/main" val="4262836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B41D55F-AC9D-4AB5-872E-B0A2F3E2B9C1}"/>
              </a:ext>
            </a:extLst>
          </p:cNvPr>
          <p:cNvSpPr txBox="1"/>
          <p:nvPr/>
        </p:nvSpPr>
        <p:spPr>
          <a:xfrm>
            <a:off x="583679" y="704843"/>
            <a:ext cx="11024642" cy="692497"/>
          </a:xfrm>
          <a:prstGeom prst="rect">
            <a:avLst/>
          </a:prstGeom>
          <a:noFill/>
        </p:spPr>
        <p:txBody>
          <a:bodyPr wrap="square" rtlCol="0">
            <a:spAutoFit/>
          </a:bodyPr>
          <a:lstStyle/>
          <a:p>
            <a:pPr rtl="0">
              <a:buClr>
                <a:schemeClr val="accent1"/>
              </a:buClr>
            </a:pPr>
            <a:r>
              <a:rPr lang="es-419" sz="1100" b="1" dirty="0">
                <a:solidFill>
                  <a:srgbClr val="3F3F3F"/>
                </a:solidFill>
              </a:rPr>
              <a:t>Resumen de proveedores, continuación</a:t>
            </a:r>
          </a:p>
          <a:p>
            <a:pPr>
              <a:buClr>
                <a:schemeClr val="accent1"/>
              </a:buClr>
            </a:pPr>
            <a:endParaRPr lang="en-US" sz="600" dirty="0">
              <a:solidFill>
                <a:srgbClr val="3F3F3F"/>
              </a:solidFill>
            </a:endParaRPr>
          </a:p>
          <a:p>
            <a:pPr marL="171450" indent="-171450" rtl="0">
              <a:buClr>
                <a:schemeClr val="accent1"/>
              </a:buClr>
              <a:buFont typeface="Arial" panose="020B0604020202020204" pitchFamily="34" charset="0"/>
              <a:buChar char="•"/>
            </a:pPr>
            <a:r>
              <a:rPr lang="es-419" sz="1100" dirty="0">
                <a:solidFill>
                  <a:srgbClr val="3F3F3F"/>
                </a:solidFill>
              </a:rPr>
              <a:t>Se cree que la capacidad de los proveedores de Nantucket es insuficiente para satisfacer las demandas de todos los participantes encontradas en esta evaluación. La densidad de proveedores es, de hecho, baja en comparación con el promedio estatal y con los condados vecinos, lo que indica la necesidad de agregar, quizás, unos 20 a 25 proveedores adicionales a fin de garantizar un acceso comparable a los servicios.</a:t>
            </a:r>
          </a:p>
        </p:txBody>
      </p:sp>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533829" y="0"/>
            <a:ext cx="10352575" cy="640080"/>
          </a:xfrm>
        </p:spPr>
        <p:txBody>
          <a:bodyPr>
            <a:normAutofit fontScale="90000"/>
          </a:bodyPr>
          <a:lstStyle/>
          <a:p>
            <a:pPr rtl="0"/>
            <a:r>
              <a:rPr lang="es-419" dirty="0"/>
              <a:t>Resumen ejecutivo (4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5127047" y="1671099"/>
            <a:ext cx="6715593" cy="4482058"/>
          </a:xfrm>
        </p:spPr>
        <p:txBody>
          <a:bodyPr anchor="t">
            <a:noAutofit/>
          </a:bodyPr>
          <a:lstStyle/>
          <a:p>
            <a:pPr marL="285750" indent="-285750" rtl="0">
              <a:buFont typeface="Wingdings" panose="05000000000000000000" pitchFamily="2" charset="2"/>
              <a:buChar char="§"/>
            </a:pPr>
            <a:r>
              <a:rPr lang="es-419" sz="1100" dirty="0">
                <a:solidFill>
                  <a:srgbClr val="3F3F3F"/>
                </a:solidFill>
              </a:rPr>
              <a:t>Utilizando el recuento de la base de datos nacional de identificación de proveedores de 46 proveedores de BH y la población del censo de los EE. UU., la proporción de proveedores de Nantucket de 1:250 es la más baja dentro de Massachusetts. Cuando se tiene en cuenta el número de proveedores que se sabe que están activos en la isla (en persona o a través de la telesalud), junto con las estimaciones de población revisadas, GPS estima que la proporción está más cerca de 1:370. A modo de comparación, la proporción estatal es de 1:150, la del condado de Barnstable es de 1:190 y la del condado de Dukes es de 1:140.</a:t>
            </a:r>
          </a:p>
          <a:p>
            <a:pPr marL="285750" indent="-285750" rtl="0">
              <a:buFont typeface="Wingdings" panose="05000000000000000000" pitchFamily="2" charset="2"/>
              <a:buChar char="§"/>
            </a:pPr>
            <a:r>
              <a:rPr lang="es-419" sz="1100" dirty="0">
                <a:solidFill>
                  <a:srgbClr val="3F3F3F"/>
                </a:solidFill>
              </a:rPr>
              <a:t>Las proporciones presentadas se basan en la estimación de la población durante todo el año de 17.000 personas. Otros grupos que pueden demandar servicios son los residentes estacionales (~10.000) y los visitantes (~35.000-45.000 en verano). Las necesidades de estos grupos no se conocen del todo, aunque Fairwinds, el NCH y el personal de primeros auxilios indican que los incidentes relacionados con el consumo de sustancias alcanzan su punto mas elevado durante la temporada turística y que el volumen de crisis es mayor durante los meses no turísticos del año. El dimensionamiento exacto requiere un análisis más profundo.</a:t>
            </a:r>
          </a:p>
          <a:p>
            <a:pPr marL="285750" indent="-285750" rtl="0">
              <a:buFont typeface="Wingdings" panose="05000000000000000000" pitchFamily="2" charset="2"/>
              <a:buChar char="§"/>
            </a:pPr>
            <a:r>
              <a:rPr lang="es-419" sz="1100" dirty="0">
                <a:solidFill>
                  <a:srgbClr val="3F3F3F"/>
                </a:solidFill>
              </a:rPr>
              <a:t>La medición de la densidad de proveedores se ve dificultada por tres hechos:</a:t>
            </a:r>
          </a:p>
          <a:p>
            <a:pPr marL="458788" lvl="1" indent="-271463" rtl="0">
              <a:buFont typeface="Wingdings" panose="05000000000000000000" pitchFamily="2" charset="2"/>
              <a:buChar char="§"/>
            </a:pPr>
            <a:r>
              <a:rPr lang="es-419" sz="1100" dirty="0">
                <a:solidFill>
                  <a:srgbClr val="3F3F3F"/>
                </a:solidFill>
              </a:rPr>
              <a:t>La concesión de licencias en otros lugares: La ubicación de los proveedores en los sistemas de concesión de licencias es independiente del lugar en el que realmente proporcionan tratamiento, y una licencia activa no es necesariamente indicativa de un proveedor activo.</a:t>
            </a:r>
          </a:p>
          <a:p>
            <a:pPr marL="458788" lvl="1" indent="-271463" rtl="0">
              <a:buFont typeface="Wingdings" panose="05000000000000000000" pitchFamily="2" charset="2"/>
              <a:buChar char="§"/>
            </a:pPr>
            <a:r>
              <a:rPr lang="es-419" sz="1100" dirty="0">
                <a:solidFill>
                  <a:srgbClr val="3F3F3F"/>
                </a:solidFill>
              </a:rPr>
              <a:t>Capacidad para atención remota y de teleasistencia: La posibilidad de prestar servicios en un entorno virtual hace que la capacidad real sea difícil de determinar. La COVID ha exacerbado los problemas de notificación y ha afectado a la disponibilidad de los proveedores.</a:t>
            </a:r>
          </a:p>
          <a:p>
            <a:pPr marL="458788" lvl="1" indent="-271463" rtl="0">
              <a:buFont typeface="Wingdings" panose="05000000000000000000" pitchFamily="2" charset="2"/>
              <a:buChar char="§"/>
            </a:pPr>
            <a:r>
              <a:rPr lang="es-419" sz="1100" dirty="0">
                <a:solidFill>
                  <a:srgbClr val="3F3F3F"/>
                </a:solidFill>
              </a:rPr>
              <a:t>Exactitud de los informes: Los sitios web y los servicios de remisión indican la disponibilidad de proveedores que tal vez ya no aceptan pacientes en la isla. Algunas listas de remisión no están actualizadas y son inexactas, mientras que los problemas de rotación y retención de personal hacen que la información quede obsoleta con rapidez.</a:t>
            </a:r>
          </a:p>
          <a:p>
            <a:pPr marL="458788" lvl="1" indent="-271463">
              <a:buFont typeface="Wingdings" panose="05000000000000000000" pitchFamily="2" charset="2"/>
              <a:buChar char="§"/>
            </a:pPr>
            <a:endParaRPr lang="en-US" sz="1100" dirty="0">
              <a:solidFill>
                <a:srgbClr val="3F3F3F"/>
              </a:solidFill>
            </a:endParaRP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6</a:t>
            </a:fld>
            <a:endParaRPr>
              <a:solidFill>
                <a:srgbClr val="90C226"/>
              </a:solidFill>
            </a:endParaRPr>
          </a:p>
        </p:txBody>
      </p:sp>
      <p:graphicFrame>
        <p:nvGraphicFramePr>
          <p:cNvPr id="9" name="Chart 8">
            <a:extLst>
              <a:ext uri="{FF2B5EF4-FFF2-40B4-BE49-F238E27FC236}">
                <a16:creationId xmlns:a16="http://schemas.microsoft.com/office/drawing/2014/main" id="{D1A81564-BBF2-4478-9A8A-A60330940A2B}"/>
              </a:ext>
            </a:extLst>
          </p:cNvPr>
          <p:cNvGraphicFramePr/>
          <p:nvPr>
            <p:extLst>
              <p:ext uri="{D42A27DB-BD31-4B8C-83A1-F6EECF244321}">
                <p14:modId xmlns:p14="http://schemas.microsoft.com/office/powerpoint/2010/main" val="3744396414"/>
              </p:ext>
            </p:extLst>
          </p:nvPr>
        </p:nvGraphicFramePr>
        <p:xfrm>
          <a:off x="583679" y="1835428"/>
          <a:ext cx="4288839" cy="43177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62129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708528" y="82203"/>
            <a:ext cx="10352575" cy="640080"/>
          </a:xfrm>
        </p:spPr>
        <p:txBody>
          <a:bodyPr>
            <a:normAutofit fontScale="90000"/>
          </a:bodyPr>
          <a:lstStyle/>
          <a:p>
            <a:pPr rtl="0"/>
            <a:r>
              <a:rPr lang="es-419" dirty="0"/>
              <a:t>Resumen ejecutivo (5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812799" y="1058195"/>
            <a:ext cx="11112501" cy="5388326"/>
          </a:xfrm>
        </p:spPr>
        <p:txBody>
          <a:bodyPr anchor="t">
            <a:noAutofit/>
          </a:bodyPr>
          <a:lstStyle/>
          <a:p>
            <a:pPr marL="285750" indent="-285750" rtl="0">
              <a:buFont typeface="Wingdings" panose="05000000000000000000" pitchFamily="2" charset="2"/>
              <a:buChar char="§"/>
            </a:pPr>
            <a:r>
              <a:rPr lang="es-419" sz="1100" b="1" dirty="0">
                <a:solidFill>
                  <a:srgbClr val="3F3F3F"/>
                </a:solidFill>
              </a:rPr>
              <a:t>Resumen de deficiencias:</a:t>
            </a:r>
            <a:r>
              <a:rPr lang="es-419" sz="1100" dirty="0">
                <a:solidFill>
                  <a:srgbClr val="3F3F3F"/>
                </a:solidFill>
              </a:rPr>
              <a:t> GPS ha documentado 15 deficiencias en todo el proceso de atención, </a:t>
            </a:r>
            <a:r>
              <a:rPr lang="es-419" sz="1100" dirty="0">
                <a:solidFill>
                  <a:srgbClr val="3F3F3F"/>
                </a:solidFill>
                <a:latin typeface="+mj-lt"/>
              </a:rPr>
              <a:t>incluyendo 5 "Facilitadores del sistema" (SE, por sus siglas en inglés) que permitirán que el sistema funcione mejor en su conjunto. </a:t>
            </a:r>
            <a:r>
              <a:rPr lang="es-419" sz="1100" dirty="0">
                <a:solidFill>
                  <a:srgbClr val="3F3F3F"/>
                </a:solidFill>
              </a:rPr>
              <a:t>Los enlaces codificados (subrayados, en negrita) llevan al lector a una descripción general de una página en el que se destaca la necesidad insatisfecha, la magnitud del desafío y las opciones para abordar la deficiencia.</a:t>
            </a: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7</a:t>
            </a:fld>
            <a:endParaRPr>
              <a:solidFill>
                <a:srgbClr val="90C226"/>
              </a:solidFill>
            </a:endParaRPr>
          </a:p>
        </p:txBody>
      </p:sp>
      <p:grpSp>
        <p:nvGrpSpPr>
          <p:cNvPr id="26" name="Group 25">
            <a:extLst>
              <a:ext uri="{FF2B5EF4-FFF2-40B4-BE49-F238E27FC236}">
                <a16:creationId xmlns:a16="http://schemas.microsoft.com/office/drawing/2014/main" id="{1B3AB3CB-53AB-4B6D-9911-36D4196915D2}"/>
              </a:ext>
            </a:extLst>
          </p:cNvPr>
          <p:cNvGrpSpPr/>
          <p:nvPr/>
        </p:nvGrpSpPr>
        <p:grpSpPr>
          <a:xfrm>
            <a:off x="924709" y="1821179"/>
            <a:ext cx="10715958" cy="4615123"/>
            <a:chOff x="924709" y="1471234"/>
            <a:chExt cx="10715958" cy="4965068"/>
          </a:xfrm>
        </p:grpSpPr>
        <p:grpSp>
          <p:nvGrpSpPr>
            <p:cNvPr id="5" name="Google Shape;111;p16">
              <a:extLst>
                <a:ext uri="{FF2B5EF4-FFF2-40B4-BE49-F238E27FC236}">
                  <a16:creationId xmlns:a16="http://schemas.microsoft.com/office/drawing/2014/main" id="{92955B67-C254-4A7A-ADBE-1061C5E9CC3F}"/>
                </a:ext>
              </a:extLst>
            </p:cNvPr>
            <p:cNvGrpSpPr/>
            <p:nvPr/>
          </p:nvGrpSpPr>
          <p:grpSpPr>
            <a:xfrm>
              <a:off x="924711" y="2168470"/>
              <a:ext cx="10715956" cy="1241343"/>
              <a:chOff x="1477700" y="1619910"/>
              <a:chExt cx="7781939" cy="941040"/>
            </a:xfrm>
          </p:grpSpPr>
          <p:sp>
            <p:nvSpPr>
              <p:cNvPr id="6" name="Google Shape;112;p16">
                <a:extLst>
                  <a:ext uri="{FF2B5EF4-FFF2-40B4-BE49-F238E27FC236}">
                    <a16:creationId xmlns:a16="http://schemas.microsoft.com/office/drawing/2014/main" id="{6B0A76F3-598A-49A2-894D-3A11096DF8D7}"/>
                  </a:ext>
                </a:extLst>
              </p:cNvPr>
              <p:cNvSpPr/>
              <p:nvPr/>
            </p:nvSpPr>
            <p:spPr>
              <a:xfrm>
                <a:off x="1477700" y="1619910"/>
                <a:ext cx="2158070" cy="940500"/>
              </a:xfrm>
              <a:prstGeom prst="homePlate">
                <a:avLst>
                  <a:gd name="adj" fmla="val 50000"/>
                </a:avLst>
              </a:prstGeom>
              <a:solidFill>
                <a:schemeClr val="accent1">
                  <a:lumMod val="75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buSzPts val="1100"/>
                </a:pPr>
                <a:endParaRPr sz="1200" b="1" dirty="0">
                  <a:latin typeface="+mj-lt"/>
                </a:endParaRPr>
              </a:p>
              <a:p>
                <a:pPr rtl="0">
                  <a:buClr>
                    <a:srgbClr val="000000"/>
                  </a:buClr>
                  <a:buSzPts val="1100"/>
                </a:pPr>
                <a:r>
                  <a:rPr lang="es-419" sz="1200" b="1">
                    <a:solidFill>
                      <a:schemeClr val="bg1"/>
                    </a:solidFill>
                    <a:latin typeface="+mj-lt"/>
                    <a:ea typeface="Arial"/>
                    <a:cs typeface="Arial"/>
                    <a:sym typeface="Arial"/>
                  </a:rPr>
                  <a:t>Prevención</a:t>
                </a:r>
              </a:p>
              <a:p>
                <a:pPr rtl="0">
                  <a:buClr>
                    <a:schemeClr val="dk1"/>
                  </a:buClr>
                  <a:buSzPts val="1100"/>
                </a:pPr>
                <a:r>
                  <a:rPr lang="es-419" sz="1000">
                    <a:solidFill>
                      <a:schemeClr val="bg1"/>
                    </a:solidFill>
                    <a:latin typeface="+mj-lt"/>
                  </a:rPr>
                  <a:t>Divulgación, educación, detección, refuerzo de los factores de protección y disminución de los factores de riesgo</a:t>
                </a:r>
              </a:p>
              <a:p>
                <a:pPr>
                  <a:spcBef>
                    <a:spcPts val="20"/>
                  </a:spcBef>
                </a:pPr>
                <a:endParaRPr sz="1000" dirty="0">
                  <a:solidFill>
                    <a:srgbClr val="595959"/>
                  </a:solidFill>
                  <a:latin typeface="+mj-lt"/>
                </a:endParaRPr>
              </a:p>
            </p:txBody>
          </p:sp>
          <p:sp>
            <p:nvSpPr>
              <p:cNvPr id="7" name="Google Shape;113;p16">
                <a:extLst>
                  <a:ext uri="{FF2B5EF4-FFF2-40B4-BE49-F238E27FC236}">
                    <a16:creationId xmlns:a16="http://schemas.microsoft.com/office/drawing/2014/main" id="{F8EB4CF8-36C2-4D9B-9349-5043C2A02102}"/>
                  </a:ext>
                </a:extLst>
              </p:cNvPr>
              <p:cNvSpPr/>
              <p:nvPr/>
            </p:nvSpPr>
            <p:spPr>
              <a:xfrm>
                <a:off x="3262574" y="1620450"/>
                <a:ext cx="2234435" cy="940500"/>
              </a:xfrm>
              <a:prstGeom prst="chevron">
                <a:avLst>
                  <a:gd name="adj" fmla="val 50000"/>
                </a:avLst>
              </a:prstGeom>
              <a:solidFill>
                <a:schemeClr val="accent1">
                  <a:lumMod val="60000"/>
                  <a:lumOff val="40000"/>
                </a:schemeClr>
              </a:solidFill>
              <a:ln w="9525" cap="flat" cmpd="sng">
                <a:solidFill>
                  <a:schemeClr val="dk2"/>
                </a:solidFill>
                <a:prstDash val="solid"/>
                <a:round/>
                <a:headEnd type="none" w="sm" len="sm"/>
                <a:tailEnd type="none" w="sm" len="sm"/>
              </a:ln>
            </p:spPr>
            <p:txBody>
              <a:bodyPr spcFirstLastPara="1" wrap="square" lIns="45700" tIns="91425" rIns="45700" bIns="91425" anchor="ctr" anchorCtr="0">
                <a:noAutofit/>
              </a:bodyPr>
              <a:lstStyle/>
              <a:p>
                <a:pPr rtl="0">
                  <a:buClr>
                    <a:srgbClr val="000000"/>
                  </a:buClr>
                  <a:buSzPts val="1100"/>
                </a:pPr>
                <a:r>
                  <a:rPr lang="es-419" sz="1200" b="1">
                    <a:solidFill>
                      <a:srgbClr val="000000"/>
                    </a:solidFill>
                    <a:latin typeface="+mj-lt"/>
                    <a:ea typeface="Arial"/>
                    <a:cs typeface="Arial"/>
                    <a:sym typeface="Arial"/>
                  </a:rPr>
                  <a:t>Intervención</a:t>
                </a:r>
              </a:p>
              <a:p>
                <a:pPr rtl="0"/>
                <a:r>
                  <a:rPr lang="es-419" sz="1000">
                    <a:solidFill>
                      <a:srgbClr val="595959"/>
                    </a:solidFill>
                    <a:latin typeface="+mj-lt"/>
                    <a:ea typeface="Arial"/>
                    <a:cs typeface="Arial"/>
                    <a:sym typeface="Arial"/>
                  </a:rPr>
                  <a:t>Respuesta a la crisis, apoyos en la escuela y servicios de emergencia</a:t>
                </a:r>
              </a:p>
            </p:txBody>
          </p:sp>
          <p:sp>
            <p:nvSpPr>
              <p:cNvPr id="8" name="Google Shape;114;p16">
                <a:extLst>
                  <a:ext uri="{FF2B5EF4-FFF2-40B4-BE49-F238E27FC236}">
                    <a16:creationId xmlns:a16="http://schemas.microsoft.com/office/drawing/2014/main" id="{FDC39AFE-4ECB-44B0-BC71-C84E9EE34F05}"/>
                  </a:ext>
                </a:extLst>
              </p:cNvPr>
              <p:cNvSpPr/>
              <p:nvPr/>
            </p:nvSpPr>
            <p:spPr>
              <a:xfrm>
                <a:off x="5121701" y="1620450"/>
                <a:ext cx="2235657" cy="940500"/>
              </a:xfrm>
              <a:prstGeom prst="chevron">
                <a:avLst>
                  <a:gd name="adj" fmla="val 50000"/>
                </a:avLst>
              </a:prstGeom>
              <a:solidFill>
                <a:schemeClr val="accent1">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rtl="0">
                  <a:buClr>
                    <a:srgbClr val="000000"/>
                  </a:buClr>
                  <a:buSzPts val="1100"/>
                </a:pPr>
                <a:r>
                  <a:rPr lang="es-419" sz="1200" b="1">
                    <a:solidFill>
                      <a:srgbClr val="000000"/>
                    </a:solidFill>
                    <a:latin typeface="+mj-lt"/>
                    <a:ea typeface="Arial"/>
                    <a:cs typeface="Arial"/>
                    <a:sym typeface="Arial"/>
                  </a:rPr>
                  <a:t>Tratamiento</a:t>
                </a:r>
              </a:p>
              <a:p>
                <a:pPr rtl="0"/>
                <a:r>
                  <a:rPr lang="es-419" sz="1000">
                    <a:solidFill>
                      <a:srgbClr val="595959"/>
                    </a:solidFill>
                    <a:latin typeface="+mj-lt"/>
                  </a:rPr>
                  <a:t>Servicios de hospitalización</a:t>
                </a:r>
                <a:r>
                  <a:rPr lang="es-419" sz="1000">
                    <a:solidFill>
                      <a:srgbClr val="595959"/>
                    </a:solidFill>
                    <a:latin typeface="+mj-lt"/>
                    <a:ea typeface="Arial"/>
                    <a:cs typeface="Arial"/>
                    <a:sym typeface="Arial"/>
                  </a:rPr>
                  <a:t>, </a:t>
                </a:r>
                <a:r>
                  <a:rPr lang="es-419" sz="1000">
                    <a:solidFill>
                      <a:srgbClr val="595959"/>
                    </a:solidFill>
                    <a:latin typeface="+mj-lt"/>
                  </a:rPr>
                  <a:t>ambulatorios</a:t>
                </a:r>
                <a:r>
                  <a:rPr lang="es-419" sz="1000">
                    <a:solidFill>
                      <a:srgbClr val="595959"/>
                    </a:solidFill>
                    <a:latin typeface="+mj-lt"/>
                    <a:ea typeface="Arial"/>
                    <a:cs typeface="Arial"/>
                    <a:sym typeface="Arial"/>
                  </a:rPr>
                  <a:t> y post-crisis</a:t>
                </a:r>
              </a:p>
            </p:txBody>
          </p:sp>
          <p:sp>
            <p:nvSpPr>
              <p:cNvPr id="9" name="Google Shape;115;p16">
                <a:extLst>
                  <a:ext uri="{FF2B5EF4-FFF2-40B4-BE49-F238E27FC236}">
                    <a16:creationId xmlns:a16="http://schemas.microsoft.com/office/drawing/2014/main" id="{CBAB0398-0511-4B2C-A894-71B8EB1699CB}"/>
                  </a:ext>
                </a:extLst>
              </p:cNvPr>
              <p:cNvSpPr/>
              <p:nvPr/>
            </p:nvSpPr>
            <p:spPr>
              <a:xfrm>
                <a:off x="6982940" y="1620450"/>
                <a:ext cx="2276699" cy="940500"/>
              </a:xfrm>
              <a:prstGeom prst="chevron">
                <a:avLst>
                  <a:gd name="adj" fmla="val 50000"/>
                </a:avLst>
              </a:prstGeom>
              <a:solidFill>
                <a:schemeClr val="accent1">
                  <a:lumMod val="20000"/>
                  <a:lumOff val="8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rtl="0">
                  <a:buClr>
                    <a:srgbClr val="000000"/>
                  </a:buClr>
                  <a:buSzPts val="1100"/>
                </a:pPr>
                <a:r>
                  <a:rPr lang="es-419" sz="1200" b="1">
                    <a:solidFill>
                      <a:srgbClr val="000000"/>
                    </a:solidFill>
                    <a:latin typeface="+mj-lt"/>
                    <a:ea typeface="Arial"/>
                    <a:cs typeface="Arial"/>
                    <a:sym typeface="Arial"/>
                  </a:rPr>
                  <a:t>Recuperación</a:t>
                </a:r>
              </a:p>
              <a:p>
                <a:pPr rtl="0"/>
                <a:r>
                  <a:rPr lang="es-419" sz="1000">
                    <a:solidFill>
                      <a:srgbClr val="595959"/>
                    </a:solidFill>
                    <a:latin typeface="+mj-lt"/>
                    <a:ea typeface="Arial"/>
                    <a:cs typeface="Arial"/>
                    <a:sym typeface="Arial"/>
                  </a:rPr>
                  <a:t>Apoyos post-tratamiento a corto y largo plazo</a:t>
                </a:r>
              </a:p>
            </p:txBody>
          </p:sp>
        </p:grpSp>
        <p:grpSp>
          <p:nvGrpSpPr>
            <p:cNvPr id="10" name="Google Shape;116;p16">
              <a:extLst>
                <a:ext uri="{FF2B5EF4-FFF2-40B4-BE49-F238E27FC236}">
                  <a16:creationId xmlns:a16="http://schemas.microsoft.com/office/drawing/2014/main" id="{1C2BA6F6-EF97-4A18-8162-57A766201529}"/>
                </a:ext>
              </a:extLst>
            </p:cNvPr>
            <p:cNvGrpSpPr/>
            <p:nvPr/>
          </p:nvGrpSpPr>
          <p:grpSpPr>
            <a:xfrm>
              <a:off x="1994996" y="1471234"/>
              <a:ext cx="8040028" cy="745504"/>
              <a:chOff x="7632945" y="1853247"/>
              <a:chExt cx="4576889" cy="624362"/>
            </a:xfrm>
          </p:grpSpPr>
          <p:sp>
            <p:nvSpPr>
              <p:cNvPr id="11" name="Google Shape;117;p16">
                <a:extLst>
                  <a:ext uri="{FF2B5EF4-FFF2-40B4-BE49-F238E27FC236}">
                    <a16:creationId xmlns:a16="http://schemas.microsoft.com/office/drawing/2014/main" id="{9927D647-F872-4A2A-935B-E6BE4FEBB6B4}"/>
                  </a:ext>
                </a:extLst>
              </p:cNvPr>
              <p:cNvSpPr/>
              <p:nvPr/>
            </p:nvSpPr>
            <p:spPr>
              <a:xfrm rot="16200000">
                <a:off x="9676515" y="-190323"/>
                <a:ext cx="489750" cy="4576889"/>
              </a:xfrm>
              <a:prstGeom prst="curvedLeftArrow">
                <a:avLst>
                  <a:gd name="adj1" fmla="val 25000"/>
                  <a:gd name="adj2" fmla="val 50000"/>
                  <a:gd name="adj3" fmla="val 25000"/>
                </a:avLst>
              </a:prstGeom>
              <a:solidFill>
                <a:schemeClr val="accent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buSzPts val="1100"/>
                </a:pPr>
                <a:endParaRPr sz="1400" dirty="0">
                  <a:solidFill>
                    <a:srgbClr val="000000"/>
                  </a:solidFill>
                  <a:latin typeface="Arial"/>
                  <a:ea typeface="Arial"/>
                  <a:cs typeface="Arial"/>
                  <a:sym typeface="Arial"/>
                </a:endParaRPr>
              </a:p>
            </p:txBody>
          </p:sp>
          <p:sp>
            <p:nvSpPr>
              <p:cNvPr id="12" name="Google Shape;118;p16">
                <a:extLst>
                  <a:ext uri="{FF2B5EF4-FFF2-40B4-BE49-F238E27FC236}">
                    <a16:creationId xmlns:a16="http://schemas.microsoft.com/office/drawing/2014/main" id="{A46AB299-876A-4987-BEA9-02421842A0A4}"/>
                  </a:ext>
                </a:extLst>
              </p:cNvPr>
              <p:cNvSpPr txBox="1"/>
              <p:nvPr/>
            </p:nvSpPr>
            <p:spPr>
              <a:xfrm>
                <a:off x="8579157" y="1961754"/>
                <a:ext cx="2903918" cy="515855"/>
              </a:xfrm>
              <a:prstGeom prst="rect">
                <a:avLst/>
              </a:prstGeom>
              <a:noFill/>
              <a:ln>
                <a:noFill/>
              </a:ln>
            </p:spPr>
            <p:txBody>
              <a:bodyPr spcFirstLastPara="1" wrap="square" lIns="91425" tIns="91425" rIns="91425" bIns="91425" anchor="ctr" anchorCtr="0">
                <a:noAutofit/>
              </a:bodyPr>
              <a:lstStyle/>
              <a:p>
                <a:pPr algn="ctr" rtl="0">
                  <a:buClr>
                    <a:srgbClr val="000000"/>
                  </a:buClr>
                  <a:buSzPts val="900"/>
                </a:pPr>
                <a:r>
                  <a:rPr lang="es-419" sz="1050" b="1" dirty="0">
                    <a:solidFill>
                      <a:srgbClr val="3F3F3F"/>
                    </a:solidFill>
                    <a:latin typeface="+mj-lt"/>
                    <a:ea typeface="Arial"/>
                    <a:cs typeface="Arial"/>
                    <a:sym typeface="Arial"/>
                  </a:rPr>
                  <a:t>Colaboración y conexión con los servicios</a:t>
                </a:r>
              </a:p>
              <a:p>
                <a:pPr marL="171450" indent="-171450" rtl="0">
                  <a:buFont typeface="Arial" panose="020B0604020202020204" pitchFamily="34" charset="0"/>
                  <a:buChar char="•"/>
                </a:pPr>
                <a:r>
                  <a:rPr lang="es-419" sz="1050" b="1" dirty="0">
                    <a:hlinkClick r:id="" action="ppaction://noaction"/>
                  </a:rPr>
                  <a:t>SE1: </a:t>
                </a:r>
                <a:r>
                  <a:rPr lang="es-419" sz="1050" dirty="0">
                    <a:solidFill>
                      <a:srgbClr val="3F3F3F"/>
                    </a:solidFill>
                  </a:rPr>
                  <a:t>Falta de colaboración centrada en la persona en todo el proceso </a:t>
                </a:r>
              </a:p>
              <a:p>
                <a:pPr marL="171450" indent="-171450" rtl="0">
                  <a:buFont typeface="Arial" panose="020B0604020202020204" pitchFamily="34" charset="0"/>
                  <a:buChar char="•"/>
                </a:pPr>
                <a:r>
                  <a:rPr lang="es-419" sz="1050" b="1" dirty="0">
                    <a:hlinkClick r:id="" action="ppaction://noaction"/>
                  </a:rPr>
                  <a:t>SE2: </a:t>
                </a:r>
                <a:r>
                  <a:rPr lang="es-419" sz="1050" dirty="0">
                    <a:solidFill>
                      <a:srgbClr val="3F3F3F"/>
                    </a:solidFill>
                  </a:rPr>
                  <a:t>Falta de recursos para el acceso y los apoyos de orientación</a:t>
                </a:r>
              </a:p>
              <a:p>
                <a:pPr algn="ctr">
                  <a:buClr>
                    <a:srgbClr val="000000"/>
                  </a:buClr>
                  <a:buSzPts val="900"/>
                </a:pPr>
                <a:endParaRPr sz="1050" b="1" dirty="0">
                  <a:solidFill>
                    <a:srgbClr val="000000"/>
                  </a:solidFill>
                  <a:latin typeface="+mj-lt"/>
                  <a:ea typeface="Arial"/>
                  <a:cs typeface="Arial"/>
                  <a:sym typeface="Arial"/>
                </a:endParaRPr>
              </a:p>
            </p:txBody>
          </p:sp>
        </p:grpSp>
        <p:sp>
          <p:nvSpPr>
            <p:cNvPr id="13" name="Google Shape;119;p16">
              <a:extLst>
                <a:ext uri="{FF2B5EF4-FFF2-40B4-BE49-F238E27FC236}">
                  <a16:creationId xmlns:a16="http://schemas.microsoft.com/office/drawing/2014/main" id="{9EAFC219-44B6-4B46-B845-15D231D6E456}"/>
                </a:ext>
              </a:extLst>
            </p:cNvPr>
            <p:cNvSpPr/>
            <p:nvPr/>
          </p:nvSpPr>
          <p:spPr>
            <a:xfrm rot="5400000">
              <a:off x="5660701" y="-230381"/>
              <a:ext cx="533329" cy="8040031"/>
            </a:xfrm>
            <a:prstGeom prst="curvedLeftArrow">
              <a:avLst>
                <a:gd name="adj1" fmla="val 25000"/>
                <a:gd name="adj2" fmla="val 50000"/>
                <a:gd name="adj3" fmla="val 25000"/>
              </a:avLst>
            </a:prstGeom>
            <a:solidFill>
              <a:schemeClr val="accent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buClr>
                  <a:srgbClr val="000000"/>
                </a:buClr>
                <a:buSzPts val="1200"/>
              </a:pPr>
              <a:endParaRPr sz="1200" dirty="0">
                <a:solidFill>
                  <a:srgbClr val="000000"/>
                </a:solidFill>
                <a:latin typeface="Arial"/>
                <a:ea typeface="Arial"/>
                <a:cs typeface="Arial"/>
                <a:sym typeface="Arial"/>
              </a:endParaRPr>
            </a:p>
          </p:txBody>
        </p:sp>
        <p:sp>
          <p:nvSpPr>
            <p:cNvPr id="14" name="Google Shape;120;p16">
              <a:extLst>
                <a:ext uri="{FF2B5EF4-FFF2-40B4-BE49-F238E27FC236}">
                  <a16:creationId xmlns:a16="http://schemas.microsoft.com/office/drawing/2014/main" id="{47B01635-1A9D-45C5-8FCD-57C65091ADF1}"/>
                </a:ext>
              </a:extLst>
            </p:cNvPr>
            <p:cNvSpPr txBox="1"/>
            <p:nvPr/>
          </p:nvSpPr>
          <p:spPr>
            <a:xfrm>
              <a:off x="3657167" y="3423852"/>
              <a:ext cx="5364004" cy="722376"/>
            </a:xfrm>
            <a:prstGeom prst="rect">
              <a:avLst/>
            </a:prstGeom>
            <a:noFill/>
            <a:ln>
              <a:noFill/>
            </a:ln>
          </p:spPr>
          <p:txBody>
            <a:bodyPr spcFirstLastPara="1" wrap="square" lIns="91425" tIns="91425" rIns="91425" bIns="91425" anchor="t" anchorCtr="0">
              <a:noAutofit/>
            </a:bodyPr>
            <a:lstStyle/>
            <a:p>
              <a:pPr algn="ctr" rtl="0">
                <a:buClr>
                  <a:srgbClr val="000000"/>
                </a:buClr>
                <a:buSzPts val="900"/>
              </a:pPr>
              <a:r>
                <a:rPr lang="es-419" sz="1050" b="1" dirty="0">
                  <a:solidFill>
                    <a:srgbClr val="3F3F3F"/>
                  </a:solidFill>
                  <a:latin typeface="+mj-lt"/>
                  <a:ea typeface="Arial"/>
                  <a:cs typeface="Arial"/>
                  <a:sym typeface="Arial"/>
                </a:rPr>
                <a:t>Datos, evaluación y mejora del sistema</a:t>
              </a:r>
            </a:p>
            <a:p>
              <a:pPr marL="171450" indent="-171450" rtl="0">
                <a:buFont typeface="Arial" panose="020B0604020202020204" pitchFamily="34" charset="0"/>
                <a:buChar char="•"/>
              </a:pPr>
              <a:r>
                <a:rPr lang="es-419" sz="1050" b="1" dirty="0">
                  <a:hlinkClick r:id="" action="ppaction://noaction"/>
                </a:rPr>
                <a:t>SE3: </a:t>
              </a:r>
              <a:r>
                <a:rPr lang="es-419" sz="1050" dirty="0">
                  <a:solidFill>
                    <a:srgbClr val="3F3F3F"/>
                  </a:solidFill>
                </a:rPr>
                <a:t>Supervisión fragmentada del sistema con utilización limitada de los datos</a:t>
              </a:r>
            </a:p>
          </p:txBody>
        </p:sp>
        <p:sp>
          <p:nvSpPr>
            <p:cNvPr id="15" name="TextBox 14">
              <a:extLst>
                <a:ext uri="{FF2B5EF4-FFF2-40B4-BE49-F238E27FC236}">
                  <a16:creationId xmlns:a16="http://schemas.microsoft.com/office/drawing/2014/main" id="{C1B07C75-FF33-4500-85BE-B8271661D78C}"/>
                </a:ext>
              </a:extLst>
            </p:cNvPr>
            <p:cNvSpPr txBox="1"/>
            <p:nvPr/>
          </p:nvSpPr>
          <p:spPr>
            <a:xfrm>
              <a:off x="5942607" y="4435365"/>
              <a:ext cx="2557868" cy="1316178"/>
            </a:xfrm>
            <a:prstGeom prst="rect">
              <a:avLst/>
            </a:prstGeom>
            <a:noFill/>
          </p:spPr>
          <p:txBody>
            <a:bodyPr wrap="square" rtlCol="0">
              <a:spAutoFit/>
            </a:bodyPr>
            <a:lstStyle/>
            <a:p>
              <a:pPr marL="171450" indent="-171450" rtl="0">
                <a:buFont typeface="Arial" panose="020B0604020202020204" pitchFamily="34" charset="0"/>
                <a:buChar char="•"/>
              </a:pPr>
              <a:r>
                <a:rPr lang="es-419" sz="1050" b="1">
                  <a:hlinkClick r:id="" action="ppaction://noaction"/>
                </a:rPr>
                <a:t>T1: </a:t>
              </a:r>
              <a:r>
                <a:rPr lang="es-419" sz="1050">
                  <a:solidFill>
                    <a:srgbClr val="3F3F3F"/>
                  </a:solidFill>
                </a:rPr>
                <a:t>Falta de acceso a los proveedores de la comunidad</a:t>
              </a:r>
            </a:p>
            <a:p>
              <a:pPr marL="171450" indent="-171450" rtl="0">
                <a:buFont typeface="Arial" panose="020B0604020202020204" pitchFamily="34" charset="0"/>
                <a:buChar char="•"/>
              </a:pPr>
              <a:r>
                <a:rPr lang="es-419" sz="1050" b="1">
                  <a:hlinkClick r:id="" action="ppaction://noaction"/>
                </a:rPr>
                <a:t>T2: </a:t>
              </a:r>
              <a:r>
                <a:rPr lang="es-419" sz="1050">
                  <a:solidFill>
                    <a:srgbClr val="3F3F3F"/>
                  </a:solidFill>
                </a:rPr>
                <a:t>La base de proveedores y los servicios no reflejan la diversidad de la comunidad</a:t>
              </a:r>
            </a:p>
            <a:p>
              <a:pPr marL="171450" indent="-171450" rtl="0">
                <a:buFont typeface="Arial" panose="020B0604020202020204" pitchFamily="34" charset="0"/>
                <a:buChar char="•"/>
              </a:pPr>
              <a:r>
                <a:rPr lang="es-419" sz="1050" b="1">
                  <a:hlinkClick r:id="" action="ppaction://noaction"/>
                </a:rPr>
                <a:t>T3: </a:t>
              </a:r>
              <a:r>
                <a:rPr lang="es-419" sz="1050">
                  <a:solidFill>
                    <a:srgbClr val="3F3F3F"/>
                  </a:solidFill>
                </a:rPr>
                <a:t>Falta de tratamiento y apoyo para prevenir o resolver las crisis</a:t>
              </a:r>
            </a:p>
          </p:txBody>
        </p:sp>
        <p:sp>
          <p:nvSpPr>
            <p:cNvPr id="16" name="TextBox 15">
              <a:extLst>
                <a:ext uri="{FF2B5EF4-FFF2-40B4-BE49-F238E27FC236}">
                  <a16:creationId xmlns:a16="http://schemas.microsoft.com/office/drawing/2014/main" id="{69081D48-6E0A-4359-AFD6-07F33397BCBB}"/>
                </a:ext>
              </a:extLst>
            </p:cNvPr>
            <p:cNvSpPr txBox="1"/>
            <p:nvPr/>
          </p:nvSpPr>
          <p:spPr>
            <a:xfrm>
              <a:off x="3426993" y="4435365"/>
              <a:ext cx="2457823" cy="620839"/>
            </a:xfrm>
            <a:prstGeom prst="rect">
              <a:avLst/>
            </a:prstGeom>
            <a:noFill/>
          </p:spPr>
          <p:txBody>
            <a:bodyPr wrap="square" rtlCol="0">
              <a:spAutoFit/>
            </a:bodyPr>
            <a:lstStyle/>
            <a:p>
              <a:pPr marL="171450" indent="-171450" rtl="0">
                <a:buFont typeface="Arial" panose="020B0604020202020204" pitchFamily="34" charset="0"/>
                <a:buChar char="•"/>
              </a:pPr>
              <a:r>
                <a:rPr lang="es-419" sz="1050" b="1">
                  <a:hlinkClick r:id="" action="ppaction://noaction"/>
                </a:rPr>
                <a:t>I1: </a:t>
              </a:r>
              <a:r>
                <a:rPr lang="es-419" sz="1050">
                  <a:solidFill>
                    <a:srgbClr val="3F3F3F"/>
                  </a:solidFill>
                </a:rPr>
                <a:t>Respuesta fragmentada a las crisis</a:t>
              </a:r>
            </a:p>
            <a:p>
              <a:pPr marL="171450" indent="-171450" rtl="0">
                <a:buFont typeface="Arial" panose="020B0604020202020204" pitchFamily="34" charset="0"/>
                <a:buChar char="•"/>
              </a:pPr>
              <a:r>
                <a:rPr lang="es-419" sz="1050" b="1">
                  <a:hlinkClick r:id="" action="ppaction://noaction"/>
                </a:rPr>
                <a:t>I2: </a:t>
              </a:r>
              <a:r>
                <a:rPr lang="es-419" sz="1050">
                  <a:solidFill>
                    <a:srgbClr val="3F3F3F"/>
                  </a:solidFill>
                </a:rPr>
                <a:t>Los apoyos familiares y escolares carecen de recursos suficientes </a:t>
              </a:r>
            </a:p>
          </p:txBody>
        </p:sp>
        <p:sp>
          <p:nvSpPr>
            <p:cNvPr id="17" name="TextBox 16">
              <a:extLst>
                <a:ext uri="{FF2B5EF4-FFF2-40B4-BE49-F238E27FC236}">
                  <a16:creationId xmlns:a16="http://schemas.microsoft.com/office/drawing/2014/main" id="{1EDA4F36-6549-4A57-813E-3DDB699F86FB}"/>
                </a:ext>
              </a:extLst>
            </p:cNvPr>
            <p:cNvSpPr txBox="1"/>
            <p:nvPr/>
          </p:nvSpPr>
          <p:spPr>
            <a:xfrm>
              <a:off x="8500475" y="4435365"/>
              <a:ext cx="2409765" cy="794674"/>
            </a:xfrm>
            <a:prstGeom prst="rect">
              <a:avLst/>
            </a:prstGeom>
            <a:noFill/>
          </p:spPr>
          <p:txBody>
            <a:bodyPr wrap="square" rtlCol="0">
              <a:spAutoFit/>
            </a:bodyPr>
            <a:lstStyle/>
            <a:p>
              <a:pPr marL="171450" indent="-171450" rtl="0">
                <a:buFont typeface="Arial" panose="020B0604020202020204" pitchFamily="34" charset="0"/>
                <a:buChar char="•"/>
              </a:pPr>
              <a:r>
                <a:rPr lang="es-419" sz="1050" b="1">
                  <a:hlinkClick r:id="" action="ppaction://noaction"/>
                </a:rPr>
                <a:t>R1: </a:t>
              </a:r>
              <a:r>
                <a:rPr lang="es-419" sz="1050">
                  <a:solidFill>
                    <a:srgbClr val="3F3F3F"/>
                  </a:solidFill>
                </a:rPr>
                <a:t>Faltan apoyos para la reintegración</a:t>
              </a:r>
            </a:p>
            <a:p>
              <a:pPr marL="171450" indent="-171450" rtl="0">
                <a:buFont typeface="Arial" panose="020B0604020202020204" pitchFamily="34" charset="0"/>
                <a:buChar char="•"/>
              </a:pPr>
              <a:r>
                <a:rPr lang="es-419" sz="1050" b="1">
                  <a:hlinkClick r:id="" action="ppaction://noaction"/>
                </a:rPr>
                <a:t>R2: </a:t>
              </a:r>
              <a:r>
                <a:rPr lang="es-419" sz="1050">
                  <a:solidFill>
                    <a:srgbClr val="3F3F3F"/>
                  </a:solidFill>
                </a:rPr>
                <a:t>La gama y la oferta de apoyos para un estilo de vida saludable son inadecuadas</a:t>
              </a:r>
            </a:p>
          </p:txBody>
        </p:sp>
        <p:sp>
          <p:nvSpPr>
            <p:cNvPr id="18" name="Arrow: Left-Right 17">
              <a:extLst>
                <a:ext uri="{FF2B5EF4-FFF2-40B4-BE49-F238E27FC236}">
                  <a16:creationId xmlns:a16="http://schemas.microsoft.com/office/drawing/2014/main" id="{EB4FA280-4317-4430-AE89-AE01D3888743}"/>
                </a:ext>
              </a:extLst>
            </p:cNvPr>
            <p:cNvSpPr/>
            <p:nvPr/>
          </p:nvSpPr>
          <p:spPr>
            <a:xfrm>
              <a:off x="924711" y="6011246"/>
              <a:ext cx="10677858" cy="425056"/>
            </a:xfrm>
            <a:prstGeom prst="lef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1050" b="1">
                  <a:solidFill>
                    <a:schemeClr val="tx1"/>
                  </a:solidFill>
                  <a:hlinkClick r:id="" action="ppaction://noaction"/>
                </a:rPr>
                <a:t>SE5: </a:t>
              </a:r>
              <a:r>
                <a:rPr lang="es-419" sz="1050">
                  <a:solidFill>
                    <a:schemeClr val="tx1"/>
                  </a:solidFill>
                </a:rPr>
                <a:t>La falta de viviendas adecuadas afecta a la demanda, la contratación y la retención</a:t>
              </a:r>
            </a:p>
          </p:txBody>
        </p:sp>
        <p:sp>
          <p:nvSpPr>
            <p:cNvPr id="19" name="Arrow: Left-Right 18">
              <a:extLst>
                <a:ext uri="{FF2B5EF4-FFF2-40B4-BE49-F238E27FC236}">
                  <a16:creationId xmlns:a16="http://schemas.microsoft.com/office/drawing/2014/main" id="{E59DC1D1-CDBC-451D-9633-9A5B56E65FA6}"/>
                </a:ext>
              </a:extLst>
            </p:cNvPr>
            <p:cNvSpPr/>
            <p:nvPr/>
          </p:nvSpPr>
          <p:spPr>
            <a:xfrm>
              <a:off x="924711" y="5710559"/>
              <a:ext cx="10677858" cy="425056"/>
            </a:xfrm>
            <a:prstGeom prst="lef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1050" b="1">
                  <a:solidFill>
                    <a:schemeClr val="tx1"/>
                  </a:solidFill>
                  <a:hlinkClick r:id="" action="ppaction://noaction"/>
                </a:rPr>
                <a:t>SE4: </a:t>
              </a:r>
              <a:r>
                <a:rPr lang="es-419" sz="1050">
                  <a:solidFill>
                    <a:schemeClr val="tx1"/>
                  </a:solidFill>
                </a:rPr>
                <a:t>Los niveles de reembolso son insuficientes para los verdaderos costos de servicio de Nantucket</a:t>
              </a:r>
            </a:p>
          </p:txBody>
        </p:sp>
        <p:sp>
          <p:nvSpPr>
            <p:cNvPr id="20" name="TextBox 19">
              <a:extLst>
                <a:ext uri="{FF2B5EF4-FFF2-40B4-BE49-F238E27FC236}">
                  <a16:creationId xmlns:a16="http://schemas.microsoft.com/office/drawing/2014/main" id="{C570DF4A-E0B5-4072-BE9B-81C7FBC1C162}"/>
                </a:ext>
              </a:extLst>
            </p:cNvPr>
            <p:cNvSpPr txBox="1"/>
            <p:nvPr/>
          </p:nvSpPr>
          <p:spPr>
            <a:xfrm>
              <a:off x="924709" y="4435365"/>
              <a:ext cx="2457825" cy="1142343"/>
            </a:xfrm>
            <a:prstGeom prst="rect">
              <a:avLst/>
            </a:prstGeom>
            <a:noFill/>
          </p:spPr>
          <p:txBody>
            <a:bodyPr wrap="square" rtlCol="0">
              <a:spAutoFit/>
            </a:bodyPr>
            <a:lstStyle/>
            <a:p>
              <a:pPr marL="171450" indent="-171450" rtl="0">
                <a:buFont typeface="Arial" panose="020B0604020202020204" pitchFamily="34" charset="0"/>
                <a:buChar char="•"/>
              </a:pPr>
              <a:r>
                <a:rPr lang="es-419" sz="1050" b="1">
                  <a:hlinkClick r:id="" action="ppaction://noaction"/>
                </a:rPr>
                <a:t>P1: </a:t>
              </a:r>
              <a:r>
                <a:rPr lang="es-419" sz="1050">
                  <a:solidFill>
                    <a:srgbClr val="3F3F3F"/>
                  </a:solidFill>
                </a:rPr>
                <a:t>Falta de lugares y actividades prosociales</a:t>
              </a:r>
            </a:p>
            <a:p>
              <a:pPr marL="171450" indent="-171450" rtl="0">
                <a:buFont typeface="Arial" panose="020B0604020202020204" pitchFamily="34" charset="0"/>
                <a:buChar char="•"/>
              </a:pPr>
              <a:r>
                <a:rPr lang="es-419" sz="1050" b="1">
                  <a:hlinkClick r:id="" action="ppaction://noaction"/>
                </a:rPr>
                <a:t>P2: </a:t>
              </a:r>
              <a:r>
                <a:rPr lang="es-419" sz="1050">
                  <a:solidFill>
                    <a:srgbClr val="3F3F3F"/>
                  </a:solidFill>
                </a:rPr>
                <a:t>El estigma y el escaso conocimiento de la salud conductual son barreras</a:t>
              </a:r>
            </a:p>
            <a:p>
              <a:pPr marL="171450" indent="-171450" rtl="0">
                <a:buFont typeface="Arial" panose="020B0604020202020204" pitchFamily="34" charset="0"/>
                <a:buChar char="•"/>
              </a:pPr>
              <a:r>
                <a:rPr lang="es-419" sz="1050" b="1">
                  <a:hlinkClick r:id="" action="ppaction://noaction"/>
                </a:rPr>
                <a:t>P3: </a:t>
              </a:r>
              <a:r>
                <a:rPr lang="es-419" sz="1050">
                  <a:solidFill>
                    <a:srgbClr val="3F3F3F"/>
                  </a:solidFill>
                </a:rPr>
                <a:t>Detección y seguimiento inconsistentes</a:t>
              </a:r>
            </a:p>
          </p:txBody>
        </p:sp>
        <p:grpSp>
          <p:nvGrpSpPr>
            <p:cNvPr id="21" name="Group 20">
              <a:extLst>
                <a:ext uri="{FF2B5EF4-FFF2-40B4-BE49-F238E27FC236}">
                  <a16:creationId xmlns:a16="http://schemas.microsoft.com/office/drawing/2014/main" id="{318EF077-D599-450E-9642-22E062BFBC56}"/>
                </a:ext>
              </a:extLst>
            </p:cNvPr>
            <p:cNvGrpSpPr/>
            <p:nvPr/>
          </p:nvGrpSpPr>
          <p:grpSpPr>
            <a:xfrm>
              <a:off x="924710" y="4179105"/>
              <a:ext cx="10075843" cy="261772"/>
              <a:chOff x="924710" y="4124266"/>
              <a:chExt cx="10075843" cy="339471"/>
            </a:xfrm>
          </p:grpSpPr>
          <p:sp>
            <p:nvSpPr>
              <p:cNvPr id="22" name="TextBox 21">
                <a:extLst>
                  <a:ext uri="{FF2B5EF4-FFF2-40B4-BE49-F238E27FC236}">
                    <a16:creationId xmlns:a16="http://schemas.microsoft.com/office/drawing/2014/main" id="{6553ED2D-2BFC-4AB0-8751-3FC4D3C1F921}"/>
                  </a:ext>
                </a:extLst>
              </p:cNvPr>
              <p:cNvSpPr txBox="1"/>
              <p:nvPr/>
            </p:nvSpPr>
            <p:spPr>
              <a:xfrm>
                <a:off x="924710" y="4124266"/>
                <a:ext cx="2457823" cy="339471"/>
              </a:xfrm>
              <a:prstGeom prst="rect">
                <a:avLst/>
              </a:prstGeom>
              <a:solidFill>
                <a:schemeClr val="accent1">
                  <a:lumMod val="75000"/>
                </a:schemeClr>
              </a:solidFill>
              <a:ln w="9525" cap="flat" cmpd="sng">
                <a:solidFill>
                  <a:schemeClr val="dk2"/>
                </a:solidFill>
                <a:prstDash val="solid"/>
                <a:round/>
                <a:headEnd type="none" w="sm" len="sm"/>
                <a:tailEnd type="none" w="sm" len="sm"/>
              </a:ln>
            </p:spPr>
            <p:txBody>
              <a:bodyPr spcFirstLastPara="1" wrap="square" lIns="91425" tIns="9144" rIns="91425" bIns="9144" anchor="ctr" anchorCtr="0">
                <a:noAutofit/>
              </a:bodyPr>
              <a:lstStyle>
                <a:defPPr>
                  <a:defRPr lang="en-US"/>
                </a:defPPr>
                <a:lvl1pPr>
                  <a:buClr>
                    <a:srgbClr val="000000"/>
                  </a:buClr>
                  <a:buSzPts val="1100"/>
                  <a:defRPr sz="1400" b="1">
                    <a:latin typeface="+mj-lt"/>
                  </a:defRPr>
                </a:lvl1pPr>
              </a:lstStyle>
              <a:p>
                <a:pPr rtl="0"/>
                <a:r>
                  <a:rPr lang="es-419" sz="1050">
                    <a:solidFill>
                      <a:schemeClr val="bg1"/>
                    </a:solidFill>
                  </a:rPr>
                  <a:t>Prevención</a:t>
                </a:r>
              </a:p>
            </p:txBody>
          </p:sp>
          <p:sp>
            <p:nvSpPr>
              <p:cNvPr id="23" name="TextBox 22">
                <a:extLst>
                  <a:ext uri="{FF2B5EF4-FFF2-40B4-BE49-F238E27FC236}">
                    <a16:creationId xmlns:a16="http://schemas.microsoft.com/office/drawing/2014/main" id="{560CFE70-40ED-4F3E-8D97-565F9A57F154}"/>
                  </a:ext>
                </a:extLst>
              </p:cNvPr>
              <p:cNvSpPr txBox="1"/>
              <p:nvPr/>
            </p:nvSpPr>
            <p:spPr>
              <a:xfrm>
                <a:off x="3426994" y="4124266"/>
                <a:ext cx="2457823" cy="339471"/>
              </a:xfrm>
              <a:prstGeom prst="rect">
                <a:avLst/>
              </a:prstGeom>
              <a:solidFill>
                <a:schemeClr val="accent1">
                  <a:lumMod val="60000"/>
                  <a:lumOff val="40000"/>
                </a:schemeClr>
              </a:solidFill>
              <a:ln w="9525" cap="flat" cmpd="sng">
                <a:solidFill>
                  <a:schemeClr val="dk2"/>
                </a:solidFill>
                <a:prstDash val="solid"/>
                <a:round/>
                <a:headEnd type="none" w="sm" len="sm"/>
                <a:tailEnd type="none" w="sm" len="sm"/>
              </a:ln>
            </p:spPr>
            <p:txBody>
              <a:bodyPr spcFirstLastPara="1" wrap="square" lIns="45700" tIns="9144" rIns="45700" bIns="9144" anchor="ctr" anchorCtr="0">
                <a:noAutofit/>
              </a:bodyPr>
              <a:lstStyle>
                <a:defPPr>
                  <a:defRPr lang="en-US"/>
                </a:defPPr>
                <a:lvl1pPr>
                  <a:buClr>
                    <a:srgbClr val="000000"/>
                  </a:buClr>
                  <a:buSzPts val="1100"/>
                  <a:defRPr sz="1400" b="1">
                    <a:solidFill>
                      <a:srgbClr val="000000"/>
                    </a:solidFill>
                    <a:latin typeface="+mj-lt"/>
                    <a:ea typeface="Arial"/>
                    <a:cs typeface="Arial"/>
                  </a:defRPr>
                </a:lvl1pPr>
              </a:lstStyle>
              <a:p>
                <a:pPr rtl="0"/>
                <a:r>
                  <a:rPr lang="es-419" sz="1050"/>
                  <a:t>Intervención</a:t>
                </a:r>
              </a:p>
            </p:txBody>
          </p:sp>
          <p:sp>
            <p:nvSpPr>
              <p:cNvPr id="24" name="TextBox 23">
                <a:extLst>
                  <a:ext uri="{FF2B5EF4-FFF2-40B4-BE49-F238E27FC236}">
                    <a16:creationId xmlns:a16="http://schemas.microsoft.com/office/drawing/2014/main" id="{40E20314-C541-4945-AEB7-34347AF0B801}"/>
                  </a:ext>
                </a:extLst>
              </p:cNvPr>
              <p:cNvSpPr txBox="1"/>
              <p:nvPr/>
            </p:nvSpPr>
            <p:spPr>
              <a:xfrm>
                <a:off x="5942607" y="4124267"/>
                <a:ext cx="2500078" cy="315976"/>
              </a:xfrm>
              <a:prstGeom prst="rect">
                <a:avLst/>
              </a:prstGeom>
              <a:solidFill>
                <a:schemeClr val="accent1">
                  <a:lumMod val="40000"/>
                  <a:lumOff val="60000"/>
                </a:schemeClr>
              </a:solidFill>
              <a:ln w="9525" cap="flat" cmpd="sng">
                <a:solidFill>
                  <a:schemeClr val="dk2"/>
                </a:solidFill>
                <a:prstDash val="solid"/>
                <a:round/>
                <a:headEnd type="none" w="sm" len="sm"/>
                <a:tailEnd type="none" w="sm" len="sm"/>
              </a:ln>
            </p:spPr>
            <p:txBody>
              <a:bodyPr spcFirstLastPara="1" wrap="square" lIns="91425" tIns="9144" rIns="91425" bIns="9144" anchor="ctr" anchorCtr="0">
                <a:noAutofit/>
              </a:bodyPr>
              <a:lstStyle>
                <a:defPPr>
                  <a:defRPr lang="en-US"/>
                </a:defPPr>
                <a:lvl1pPr>
                  <a:buClr>
                    <a:srgbClr val="000000"/>
                  </a:buClr>
                  <a:buSzPts val="1100"/>
                  <a:defRPr sz="1400" b="1">
                    <a:solidFill>
                      <a:srgbClr val="000000"/>
                    </a:solidFill>
                    <a:latin typeface="+mj-lt"/>
                    <a:ea typeface="Arial"/>
                    <a:cs typeface="Arial"/>
                  </a:defRPr>
                </a:lvl1pPr>
              </a:lstStyle>
              <a:p>
                <a:pPr rtl="0"/>
                <a:r>
                  <a:rPr lang="es-419" sz="1000"/>
                  <a:t>Tratamiento</a:t>
                </a:r>
              </a:p>
            </p:txBody>
          </p:sp>
          <p:sp>
            <p:nvSpPr>
              <p:cNvPr id="25" name="TextBox 24">
                <a:extLst>
                  <a:ext uri="{FF2B5EF4-FFF2-40B4-BE49-F238E27FC236}">
                    <a16:creationId xmlns:a16="http://schemas.microsoft.com/office/drawing/2014/main" id="{A17B1C38-AA44-468B-BEE2-1340ABF61CD0}"/>
                  </a:ext>
                </a:extLst>
              </p:cNvPr>
              <p:cNvSpPr txBox="1"/>
              <p:nvPr/>
            </p:nvSpPr>
            <p:spPr>
              <a:xfrm>
                <a:off x="8500475" y="4124267"/>
                <a:ext cx="2500078" cy="315976"/>
              </a:xfrm>
              <a:prstGeom prst="rect">
                <a:avLst/>
              </a:prstGeom>
              <a:solidFill>
                <a:schemeClr val="accent1">
                  <a:lumMod val="20000"/>
                  <a:lumOff val="80000"/>
                </a:schemeClr>
              </a:solidFill>
              <a:ln w="9525" cap="flat" cmpd="sng">
                <a:solidFill>
                  <a:schemeClr val="dk2"/>
                </a:solidFill>
                <a:prstDash val="solid"/>
                <a:round/>
                <a:headEnd type="none" w="sm" len="sm"/>
                <a:tailEnd type="none" w="sm" len="sm"/>
              </a:ln>
            </p:spPr>
            <p:txBody>
              <a:bodyPr spcFirstLastPara="1" wrap="square" lIns="91425" tIns="9144" rIns="91425" bIns="9144" anchor="ctr" anchorCtr="0">
                <a:noAutofit/>
              </a:bodyPr>
              <a:lstStyle>
                <a:defPPr>
                  <a:defRPr lang="en-US"/>
                </a:defPPr>
                <a:lvl1pPr>
                  <a:buClr>
                    <a:srgbClr val="000000"/>
                  </a:buClr>
                  <a:buSzPts val="1100"/>
                  <a:defRPr sz="1400" b="1">
                    <a:solidFill>
                      <a:srgbClr val="000000"/>
                    </a:solidFill>
                    <a:latin typeface="+mj-lt"/>
                    <a:ea typeface="Arial"/>
                    <a:cs typeface="Arial"/>
                  </a:defRPr>
                </a:lvl1pPr>
              </a:lstStyle>
              <a:p>
                <a:pPr rtl="0"/>
                <a:r>
                  <a:rPr lang="es-419" sz="1000"/>
                  <a:t>Recuperación</a:t>
                </a:r>
              </a:p>
            </p:txBody>
          </p:sp>
        </p:grpSp>
      </p:grpSp>
      <p:sp>
        <p:nvSpPr>
          <p:cNvPr id="28" name="Rectangle: Rounded Corners 27">
            <a:extLst>
              <a:ext uri="{FF2B5EF4-FFF2-40B4-BE49-F238E27FC236}">
                <a16:creationId xmlns:a16="http://schemas.microsoft.com/office/drawing/2014/main" id="{BFCC8762-627B-4AA4-B169-60A358D13A81}"/>
              </a:ext>
            </a:extLst>
          </p:cNvPr>
          <p:cNvSpPr/>
          <p:nvPr/>
        </p:nvSpPr>
        <p:spPr>
          <a:xfrm>
            <a:off x="10569844" y="109216"/>
            <a:ext cx="1490135" cy="70627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s-419" sz="1100" dirty="0">
                <a:solidFill>
                  <a:schemeClr val="accent1"/>
                </a:solidFill>
                <a:hlinkClick r:id="" action="ppaction://noaction"/>
              </a:rPr>
              <a:t>Haga clic aquí para ver los resúmenes de 1 página de cada deficiencia</a:t>
            </a:r>
          </a:p>
        </p:txBody>
      </p:sp>
    </p:spTree>
    <p:extLst>
      <p:ext uri="{BB962C8B-B14F-4D97-AF65-F5344CB8AC3E}">
        <p14:creationId xmlns:p14="http://schemas.microsoft.com/office/powerpoint/2010/main" val="1437540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1606E9B3-E7A4-48F2-8D3E-7C407FF48965}"/>
              </a:ext>
            </a:extLst>
          </p:cNvPr>
          <p:cNvGraphicFramePr>
            <a:graphicFrameLocks noGrp="1"/>
          </p:cNvGraphicFramePr>
          <p:nvPr>
            <p:extLst>
              <p:ext uri="{D42A27DB-BD31-4B8C-83A1-F6EECF244321}">
                <p14:modId xmlns:p14="http://schemas.microsoft.com/office/powerpoint/2010/main" val="839319073"/>
              </p:ext>
            </p:extLst>
          </p:nvPr>
        </p:nvGraphicFramePr>
        <p:xfrm>
          <a:off x="201478" y="1899582"/>
          <a:ext cx="11856203" cy="4579620"/>
        </p:xfrm>
        <a:graphic>
          <a:graphicData uri="http://schemas.openxmlformats.org/drawingml/2006/table">
            <a:tbl>
              <a:tblPr firstRow="1" bandRow="1">
                <a:tableStyleId>{5C22544A-7EE6-4342-B048-85BDC9FD1C3A}</a:tableStyleId>
              </a:tblPr>
              <a:tblGrid>
                <a:gridCol w="1549830">
                  <a:extLst>
                    <a:ext uri="{9D8B030D-6E8A-4147-A177-3AD203B41FA5}">
                      <a16:colId xmlns:a16="http://schemas.microsoft.com/office/drawing/2014/main" val="641588928"/>
                    </a:ext>
                  </a:extLst>
                </a:gridCol>
                <a:gridCol w="10306373">
                  <a:extLst>
                    <a:ext uri="{9D8B030D-6E8A-4147-A177-3AD203B41FA5}">
                      <a16:colId xmlns:a16="http://schemas.microsoft.com/office/drawing/2014/main" val="2798672252"/>
                    </a:ext>
                  </a:extLst>
                </a:gridCol>
              </a:tblGrid>
              <a:tr h="401009">
                <a:tc>
                  <a:txBody>
                    <a:bodyPr/>
                    <a:lstStyle/>
                    <a:p>
                      <a:pPr rtl="0"/>
                      <a:r>
                        <a:rPr lang="es-419" sz="1050"/>
                        <a:t>Iniciativa potencial y deficiencias abordadas</a:t>
                      </a:r>
                    </a:p>
                  </a:txBody>
                  <a:tcPr/>
                </a:tc>
                <a:tc>
                  <a:txBody>
                    <a:bodyPr/>
                    <a:lstStyle/>
                    <a:p>
                      <a:pPr rtl="0"/>
                      <a:r>
                        <a:rPr lang="es-419" sz="1050" dirty="0"/>
                        <a:t>Estrategias potenciales</a:t>
                      </a:r>
                    </a:p>
                  </a:txBody>
                  <a:tcPr/>
                </a:tc>
                <a:extLst>
                  <a:ext uri="{0D108BD9-81ED-4DB2-BD59-A6C34878D82A}">
                    <a16:rowId xmlns:a16="http://schemas.microsoft.com/office/drawing/2014/main" val="1369064965"/>
                  </a:ext>
                </a:extLst>
              </a:tr>
              <a:tr h="1804540">
                <a:tc>
                  <a:txBody>
                    <a:bodyPr/>
                    <a:lstStyle/>
                    <a:p>
                      <a:pPr rtl="0"/>
                      <a:r>
                        <a:rPr lang="es-419" sz="1050" b="1">
                          <a:solidFill>
                            <a:srgbClr val="3F3F3F"/>
                          </a:solidFill>
                        </a:rPr>
                        <a:t>Establecer un órgano de coordinación para impulsar el diseño e implementación del sistema</a:t>
                      </a:r>
                    </a:p>
                    <a:p>
                      <a:pPr rtl="0"/>
                      <a:r>
                        <a:rPr lang="es-419" sz="1050">
                          <a:solidFill>
                            <a:srgbClr val="3F3F3F"/>
                          </a:solidFill>
                        </a:rPr>
                        <a:t>(SE1, SE2, SE3, SE4)</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419" sz="1050" dirty="0">
                          <a:solidFill>
                            <a:srgbClr val="3F3F3F"/>
                          </a:solidFill>
                        </a:rPr>
                        <a:t>Diseñar y dotar de personal (o identificar y dotar de personal) a una organización dirigida por una junta directiva de la comunidad y encargada de:</a:t>
                      </a:r>
                    </a:p>
                    <a:p>
                      <a:pPr marL="628650" lvl="1" indent="-171450" rtl="0">
                        <a:spcAft>
                          <a:spcPts val="200"/>
                        </a:spcAft>
                        <a:buFont typeface="Arial" panose="020B0604020202020204" pitchFamily="34" charset="0"/>
                        <a:buChar char="•"/>
                      </a:pPr>
                      <a:r>
                        <a:rPr lang="es-419" sz="1050" kern="1200" dirty="0">
                          <a:solidFill>
                            <a:srgbClr val="3F3F3F"/>
                          </a:solidFill>
                          <a:latin typeface="+mn-lt"/>
                          <a:ea typeface="+mn-ea"/>
                          <a:cs typeface="+mn-cs"/>
                        </a:rPr>
                        <a:t>Priorizar las necesidades y facilitar el diseño del sistema en respuesta a las necesidades</a:t>
                      </a:r>
                    </a:p>
                    <a:p>
                      <a:pPr marL="628650" lvl="1" indent="-171450" rtl="0">
                        <a:spcAft>
                          <a:spcPts val="200"/>
                        </a:spcAft>
                        <a:buFont typeface="Arial" panose="020B0604020202020204" pitchFamily="34" charset="0"/>
                        <a:buChar char="•"/>
                      </a:pPr>
                      <a:r>
                        <a:rPr lang="es-419" sz="1050" kern="1200" dirty="0">
                          <a:solidFill>
                            <a:srgbClr val="3F3F3F"/>
                          </a:solidFill>
                          <a:latin typeface="+mn-lt"/>
                          <a:ea typeface="+mn-ea"/>
                          <a:cs typeface="+mn-cs"/>
                        </a:rPr>
                        <a:t>Establecer las expectativas en torno a los servicios, la colaboración, las funciones y responsabilidades, y el intercambio de información (por ejemplo, EHR, ROI, etc.)</a:t>
                      </a:r>
                    </a:p>
                    <a:p>
                      <a:pPr marL="628650" marR="0" lvl="1"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s-419" sz="1050" kern="1200" dirty="0">
                          <a:solidFill>
                            <a:srgbClr val="3F3F3F"/>
                          </a:solidFill>
                          <a:latin typeface="+mn-lt"/>
                          <a:ea typeface="+mn-ea"/>
                          <a:cs typeface="+mn-cs"/>
                        </a:rPr>
                        <a:t>Facilitar los esfuerzos de divulgación, orientación y coordinación</a:t>
                      </a:r>
                    </a:p>
                    <a:p>
                      <a:pPr marL="628650" marR="0" lvl="1"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s-419" sz="1050" kern="1200" dirty="0">
                          <a:solidFill>
                            <a:srgbClr val="3F3F3F"/>
                          </a:solidFill>
                          <a:latin typeface="+mn-lt"/>
                          <a:ea typeface="+mn-ea"/>
                          <a:cs typeface="+mn-cs"/>
                        </a:rPr>
                        <a:t>Supervisión de los cambios en la política estatal y la financiación, e identificación de oportunidades para aplicar innovaciones y aumentar la financiación</a:t>
                      </a:r>
                    </a:p>
                    <a:p>
                      <a:pPr marL="628650" marR="0" lvl="1"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s-419" sz="1050" kern="1200" dirty="0">
                          <a:solidFill>
                            <a:srgbClr val="3F3F3F"/>
                          </a:solidFill>
                          <a:latin typeface="+mn-lt"/>
                          <a:ea typeface="+mn-ea"/>
                          <a:cs typeface="+mn-cs"/>
                        </a:rPr>
                        <a:t>Involucrar a expertos en pagos del sistema para optimizar los métodos y maximizar los ingresos, incluyendo la adopción de designaciones como Centro de salud calificado federalmente (FQHC, por sus siglas en inglés), Clínica comunitaria de salud conductual certificadas (CCBHC, por sus siglas en inglés), etc., que requieren la colaboración de todo el sistema y permiten a la comunidad recibir reembolsos adicionales</a:t>
                      </a:r>
                    </a:p>
                    <a:p>
                      <a:pPr marL="628650" lvl="1" indent="-171450" rtl="0">
                        <a:spcAft>
                          <a:spcPts val="200"/>
                        </a:spcAft>
                        <a:buFont typeface="Arial" panose="020B0604020202020204" pitchFamily="34" charset="0"/>
                        <a:buChar char="•"/>
                      </a:pPr>
                      <a:r>
                        <a:rPr lang="es-419" sz="1050" kern="1200" dirty="0">
                          <a:solidFill>
                            <a:srgbClr val="3F3F3F"/>
                          </a:solidFill>
                          <a:latin typeface="+mn-lt"/>
                          <a:ea typeface="+mn-ea"/>
                          <a:cs typeface="+mn-cs"/>
                        </a:rPr>
                        <a:t>Coordinar la recaudación de fondos para ampliar las aportaciones evitando la competencia y reduciendo los costos de desarrollo</a:t>
                      </a:r>
                    </a:p>
                    <a:p>
                      <a:pPr marL="628650" lvl="1" indent="-171450" rtl="0">
                        <a:buFont typeface="Arial" panose="020B0604020202020204" pitchFamily="34" charset="0"/>
                        <a:buChar char="•"/>
                      </a:pPr>
                      <a:r>
                        <a:rPr lang="es-419" sz="1050" dirty="0">
                          <a:solidFill>
                            <a:srgbClr val="3F3F3F"/>
                          </a:solidFill>
                        </a:rPr>
                        <a:t>Desarrollar un sistema y un ritmo de datos y evaluación para medir el rendimiento del sistema y coordinar la mejora continua</a:t>
                      </a:r>
                    </a:p>
                  </a:txBody>
                  <a:tcPr/>
                </a:tc>
                <a:extLst>
                  <a:ext uri="{0D108BD9-81ED-4DB2-BD59-A6C34878D82A}">
                    <a16:rowId xmlns:a16="http://schemas.microsoft.com/office/drawing/2014/main" val="900031309"/>
                  </a:ext>
                </a:extLst>
              </a:tr>
              <a:tr h="1804540">
                <a:tc>
                  <a:txBody>
                    <a:bodyPr/>
                    <a:lstStyle/>
                    <a:p>
                      <a:pPr rtl="0"/>
                      <a:r>
                        <a:rPr lang="es-419" sz="1050" b="1">
                          <a:solidFill>
                            <a:srgbClr val="3F3F3F"/>
                          </a:solidFill>
                        </a:rPr>
                        <a:t>Incrementar la disponibilidad del nivel adecuado de proveedores</a:t>
                      </a:r>
                    </a:p>
                    <a:p>
                      <a:pPr rtl="0"/>
                      <a:r>
                        <a:rPr lang="es-419" sz="1050">
                          <a:solidFill>
                            <a:srgbClr val="3F3F3F"/>
                          </a:solidFill>
                        </a:rPr>
                        <a:t>(T1, T2, SE5)</a:t>
                      </a:r>
                    </a:p>
                  </a:txBody>
                  <a:tcPr/>
                </a:tc>
                <a:tc>
                  <a:txBody>
                    <a:bodyPr/>
                    <a:lstStyle/>
                    <a:p>
                      <a:pPr marL="171450" indent="-171450" rtl="0">
                        <a:spcAft>
                          <a:spcPts val="200"/>
                        </a:spcAft>
                        <a:buFont typeface="Arial" panose="020B0604020202020204" pitchFamily="34" charset="0"/>
                        <a:buChar char="•"/>
                      </a:pPr>
                      <a:r>
                        <a:rPr lang="es-419" sz="1050" kern="1200" dirty="0">
                          <a:solidFill>
                            <a:srgbClr val="3F3F3F"/>
                          </a:solidFill>
                          <a:latin typeface="+mn-lt"/>
                          <a:ea typeface="+mn-ea"/>
                          <a:cs typeface="+mn-cs"/>
                        </a:rPr>
                        <a:t>Determinar los enfoques deseados del sistema de provisión (por ejemplo, telesalud versus en persona; atención primaria versus atención especializada) y las necesidades asociadas de densidad y diversidad de proveedores, y luego consolidar los esfuerzos de reclutamiento, retención y alojamiento para asegurar la colaboración</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s-419" sz="1050" kern="1200" dirty="0">
                          <a:solidFill>
                            <a:srgbClr val="3F3F3F"/>
                          </a:solidFill>
                          <a:latin typeface="+mn-lt"/>
                          <a:ea typeface="+mn-ea"/>
                          <a:cs typeface="+mn-cs"/>
                        </a:rPr>
                        <a:t>Ampliar los programas de apoyo entre pares para ayudar a evitar las crisis (cortar de raíz la escalación, sin héroes y sin tragedias)  </a:t>
                      </a:r>
                    </a:p>
                    <a:p>
                      <a:pPr marL="171450" indent="-171450" rtl="0">
                        <a:spcAft>
                          <a:spcPts val="200"/>
                        </a:spcAft>
                        <a:buFont typeface="Arial" panose="020B0604020202020204" pitchFamily="34" charset="0"/>
                        <a:buChar char="•"/>
                      </a:pPr>
                      <a:r>
                        <a:rPr lang="es-419" sz="1050" kern="1200" dirty="0">
                          <a:solidFill>
                            <a:srgbClr val="3F3F3F"/>
                          </a:solidFill>
                          <a:latin typeface="+mn-lt"/>
                          <a:ea typeface="+mn-ea"/>
                          <a:cs typeface="+mn-cs"/>
                        </a:rPr>
                        <a:t>Desarrollar asociaciones para la telesalud</a:t>
                      </a:r>
                      <a:r>
                        <a:rPr lang="es-419" sz="1050" kern="1200" baseline="30000" dirty="0">
                          <a:solidFill>
                            <a:srgbClr val="3F3F3F"/>
                          </a:solidFill>
                          <a:latin typeface="+mn-lt"/>
                          <a:ea typeface="+mn-ea"/>
                          <a:cs typeface="+mn-cs"/>
                        </a:rPr>
                        <a:t>Z</a:t>
                      </a:r>
                      <a:r>
                        <a:rPr lang="es-419" sz="1050" kern="1200" dirty="0">
                          <a:solidFill>
                            <a:srgbClr val="3F3F3F"/>
                          </a:solidFill>
                          <a:latin typeface="+mn-lt"/>
                          <a:ea typeface="+mn-ea"/>
                          <a:cs typeface="+mn-cs"/>
                        </a:rPr>
                        <a:t> que permitan:</a:t>
                      </a:r>
                    </a:p>
                    <a:p>
                      <a:pPr marL="628650" lvl="1" indent="-171450" rtl="0">
                        <a:spcAft>
                          <a:spcPts val="200"/>
                        </a:spcAft>
                        <a:buFont typeface="Arial" panose="020B0604020202020204" pitchFamily="34" charset="0"/>
                        <a:buChar char="•"/>
                      </a:pPr>
                      <a:r>
                        <a:rPr lang="es-419" sz="1050" kern="1200" dirty="0">
                          <a:solidFill>
                            <a:srgbClr val="3F3F3F"/>
                          </a:solidFill>
                          <a:latin typeface="+mn-lt"/>
                          <a:ea typeface="+mn-ea"/>
                          <a:cs typeface="+mn-cs"/>
                        </a:rPr>
                        <a:t>Servicio fuera de la isla para aquellos que lo deseen</a:t>
                      </a:r>
                    </a:p>
                    <a:p>
                      <a:pPr marL="628650" lvl="1" indent="-171450" rtl="0">
                        <a:spcAft>
                          <a:spcPts val="200"/>
                        </a:spcAft>
                        <a:buFont typeface="Arial" panose="020B0604020202020204" pitchFamily="34" charset="0"/>
                        <a:buChar char="•"/>
                      </a:pPr>
                      <a:r>
                        <a:rPr lang="es-419" sz="1050" kern="1200" dirty="0">
                          <a:solidFill>
                            <a:srgbClr val="3F3F3F"/>
                          </a:solidFill>
                          <a:latin typeface="+mn-lt"/>
                          <a:ea typeface="+mn-ea"/>
                          <a:cs typeface="+mn-cs"/>
                        </a:rPr>
                        <a:t>Acceso de los proveedores a expertos que les ayuden a ampliar su ámbito de actuación</a:t>
                      </a:r>
                    </a:p>
                    <a:p>
                      <a:pPr marL="171450" indent="-171450" rtl="0">
                        <a:spcAft>
                          <a:spcPts val="200"/>
                        </a:spcAft>
                        <a:buFont typeface="Arial" panose="020B0604020202020204" pitchFamily="34" charset="0"/>
                        <a:buChar char="•"/>
                      </a:pPr>
                      <a:r>
                        <a:rPr lang="es-419" sz="1050" kern="1200" dirty="0">
                          <a:solidFill>
                            <a:srgbClr val="3F3F3F"/>
                          </a:solidFill>
                          <a:latin typeface="+mn-lt"/>
                          <a:ea typeface="+mn-ea"/>
                          <a:cs typeface="+mn-cs"/>
                        </a:rPr>
                        <a:t>Desarrollar programas de prácticas y becas de colaboración que aumenten la base de proveedores y, al mismo tiempo, construyan una futura cantera de proveedores.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419" sz="1050" kern="1200" dirty="0">
                          <a:solidFill>
                            <a:srgbClr val="3F3F3F"/>
                          </a:solidFill>
                          <a:latin typeface="+mn-lt"/>
                          <a:ea typeface="+mn-ea"/>
                          <a:cs typeface="+mn-cs"/>
                        </a:rPr>
                        <a:t>Pensar de forma creativa en utilizar la mano de obra de verano y posiblemente contratar a psiquiatras u otros profesionales para que trabajen unas horas al mes en persona (capacitación/supervisión</a:t>
                      </a:r>
                      <a:r>
                        <a:rPr lang="es-419" sz="1050" dirty="0">
                          <a:solidFill>
                            <a:srgbClr val="3F3F3F"/>
                          </a:solidFill>
                          <a:effectLst/>
                        </a:rPr>
                        <a:t>) y luego retomen la telepráctica cuando vuelvan a sus trabajos o a sus casas</a:t>
                      </a:r>
                    </a:p>
                  </a:txBody>
                  <a:tcPr/>
                </a:tc>
                <a:extLst>
                  <a:ext uri="{0D108BD9-81ED-4DB2-BD59-A6C34878D82A}">
                    <a16:rowId xmlns:a16="http://schemas.microsoft.com/office/drawing/2014/main" val="1096318214"/>
                  </a:ext>
                </a:extLst>
              </a:tr>
            </a:tbl>
          </a:graphicData>
        </a:graphic>
      </p:graphicFrame>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443859" y="136594"/>
            <a:ext cx="10352575" cy="640080"/>
          </a:xfrm>
        </p:spPr>
        <p:txBody>
          <a:bodyPr>
            <a:normAutofit fontScale="90000"/>
          </a:bodyPr>
          <a:lstStyle/>
          <a:p>
            <a:pPr rtl="0"/>
            <a:r>
              <a:rPr lang="es-419" dirty="0"/>
              <a:t>Resumen ejecutivo (6 de 8)</a:t>
            </a:r>
          </a:p>
        </p:txBody>
      </p:sp>
      <p:sp>
        <p:nvSpPr>
          <p:cNvPr id="3" name="Text Placeholder 2">
            <a:extLst>
              <a:ext uri="{FF2B5EF4-FFF2-40B4-BE49-F238E27FC236}">
                <a16:creationId xmlns:a16="http://schemas.microsoft.com/office/drawing/2014/main" id="{29253DFB-E4CE-478A-89CF-A6E5B2256F49}"/>
              </a:ext>
            </a:extLst>
          </p:cNvPr>
          <p:cNvSpPr>
            <a:spLocks noGrp="1"/>
          </p:cNvSpPr>
          <p:nvPr>
            <p:ph type="body" idx="1"/>
          </p:nvPr>
        </p:nvSpPr>
        <p:spPr>
          <a:xfrm>
            <a:off x="471040" y="804808"/>
            <a:ext cx="11586641" cy="640080"/>
          </a:xfrm>
        </p:spPr>
        <p:txBody>
          <a:bodyPr anchor="t">
            <a:noAutofit/>
          </a:bodyPr>
          <a:lstStyle/>
          <a:p>
            <a:pPr rtl="0"/>
            <a:r>
              <a:rPr lang="es-419" sz="1050" b="1" dirty="0">
                <a:solidFill>
                  <a:srgbClr val="3F3F3F"/>
                </a:solidFill>
              </a:rPr>
              <a:t>Posible respuesta</a:t>
            </a:r>
            <a:r>
              <a:rPr lang="es-419" sz="1050" dirty="0">
                <a:solidFill>
                  <a:srgbClr val="3F3F3F"/>
                </a:solidFill>
              </a:rPr>
              <a:t>:</a:t>
            </a:r>
            <a:r>
              <a:rPr lang="es-419" sz="1050" b="1" dirty="0">
                <a:solidFill>
                  <a:srgbClr val="3F3F3F"/>
                </a:solidFill>
              </a:rPr>
              <a:t> </a:t>
            </a:r>
          </a:p>
          <a:p>
            <a:pPr marL="285750" indent="-285750" rtl="0">
              <a:buFont typeface="Wingdings" panose="05000000000000000000" pitchFamily="2" charset="2"/>
              <a:buChar char="§"/>
            </a:pPr>
            <a:r>
              <a:rPr lang="es-419" sz="1050" dirty="0">
                <a:solidFill>
                  <a:srgbClr val="3F3F3F"/>
                </a:solidFill>
              </a:rPr>
              <a:t>Los líderes de la comunidad de Nantucket tienen la difícil tarea de abordar estas necesidades de manera integral. Para ayudar a poner en marcha este proceso, GPS ha esbozado posibles iniciativas que podrían planearse para abordar una o más de las deficiencias en el proceso de la atención continua, basándose en las oportunidades reconocidas durante la fase 1. A riesgo de abrumar al lector, la lista que figura a continuación no es exhaustiva, y comprender la gama, la diversidad, las prioridades y las dependencias entre de estas iniciativas será imprescindible en la planeación de la fase 2. </a:t>
            </a: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8</a:t>
            </a:fld>
            <a:endParaRPr>
              <a:solidFill>
                <a:srgbClr val="90C226"/>
              </a:solidFill>
            </a:endParaRPr>
          </a:p>
        </p:txBody>
      </p:sp>
      <p:sp>
        <p:nvSpPr>
          <p:cNvPr id="9" name="TextBox 8">
            <a:extLst>
              <a:ext uri="{FF2B5EF4-FFF2-40B4-BE49-F238E27FC236}">
                <a16:creationId xmlns:a16="http://schemas.microsoft.com/office/drawing/2014/main" id="{2D6BB9C2-BB1D-4B51-AF62-44DC65957C99}"/>
              </a:ext>
            </a:extLst>
          </p:cNvPr>
          <p:cNvSpPr txBox="1"/>
          <p:nvPr/>
        </p:nvSpPr>
        <p:spPr>
          <a:xfrm>
            <a:off x="2569426" y="6539729"/>
            <a:ext cx="6101442" cy="215444"/>
          </a:xfrm>
          <a:prstGeom prst="rect">
            <a:avLst/>
          </a:prstGeom>
          <a:noFill/>
        </p:spPr>
        <p:txBody>
          <a:bodyPr wrap="square">
            <a:spAutoFit/>
          </a:bodyPr>
          <a:lstStyle/>
          <a:p>
            <a:pPr rtl="0"/>
            <a:r>
              <a:rPr kumimoji="0" lang="es-419" sz="800" b="0" i="0" u="none" strike="noStrike" kern="1200" cap="none" spc="0" normalizeH="0" baseline="30000">
                <a:ln>
                  <a:noFill/>
                </a:ln>
                <a:solidFill>
                  <a:prstClr val="black"/>
                </a:solidFill>
                <a:effectLst/>
                <a:uLnTx/>
                <a:uFillTx/>
                <a:latin typeface="Trebuchet MS" panose="020B0603020202020204"/>
                <a:ea typeface="+mn-ea"/>
                <a:cs typeface="+mn-cs"/>
              </a:rPr>
              <a:t>z </a:t>
            </a:r>
            <a:r>
              <a:rPr kumimoji="0" lang="es-419" sz="800" b="0" i="0" u="none" strike="noStrike" kern="1200" cap="none" spc="0" normalizeH="0" baseline="0">
                <a:ln>
                  <a:noFill/>
                </a:ln>
                <a:solidFill>
                  <a:prstClr val="black"/>
                </a:solidFill>
                <a:effectLst/>
                <a:uLnTx/>
                <a:uFillTx/>
                <a:latin typeface="Trebuchet MS" panose="020B0603020202020204"/>
                <a:ea typeface="+mn-ea"/>
                <a:cs typeface="+mn-cs"/>
              </a:rPr>
              <a:t>Puede ser necesario evaluar las redes de banda ancha/celulares existentes a fin de garantizar la suficiencia</a:t>
            </a:r>
          </a:p>
        </p:txBody>
      </p:sp>
    </p:spTree>
    <p:extLst>
      <p:ext uri="{BB962C8B-B14F-4D97-AF65-F5344CB8AC3E}">
        <p14:creationId xmlns:p14="http://schemas.microsoft.com/office/powerpoint/2010/main" val="32374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1606E9B3-E7A4-48F2-8D3E-7C407FF48965}"/>
              </a:ext>
            </a:extLst>
          </p:cNvPr>
          <p:cNvGraphicFramePr>
            <a:graphicFrameLocks noGrp="1"/>
          </p:cNvGraphicFramePr>
          <p:nvPr>
            <p:extLst>
              <p:ext uri="{D42A27DB-BD31-4B8C-83A1-F6EECF244321}">
                <p14:modId xmlns:p14="http://schemas.microsoft.com/office/powerpoint/2010/main" val="447158837"/>
              </p:ext>
            </p:extLst>
          </p:nvPr>
        </p:nvGraphicFramePr>
        <p:xfrm>
          <a:off x="497582" y="1111576"/>
          <a:ext cx="10661541" cy="5205760"/>
        </p:xfrm>
        <a:graphic>
          <a:graphicData uri="http://schemas.openxmlformats.org/drawingml/2006/table">
            <a:tbl>
              <a:tblPr firstRow="1" bandRow="1">
                <a:tableStyleId>{5C22544A-7EE6-4342-B048-85BDC9FD1C3A}</a:tableStyleId>
              </a:tblPr>
              <a:tblGrid>
                <a:gridCol w="1577250">
                  <a:extLst>
                    <a:ext uri="{9D8B030D-6E8A-4147-A177-3AD203B41FA5}">
                      <a16:colId xmlns:a16="http://schemas.microsoft.com/office/drawing/2014/main" val="641588928"/>
                    </a:ext>
                  </a:extLst>
                </a:gridCol>
                <a:gridCol w="9084291">
                  <a:extLst>
                    <a:ext uri="{9D8B030D-6E8A-4147-A177-3AD203B41FA5}">
                      <a16:colId xmlns:a16="http://schemas.microsoft.com/office/drawing/2014/main" val="2798672252"/>
                    </a:ext>
                  </a:extLst>
                </a:gridCol>
              </a:tblGrid>
              <a:tr h="452982">
                <a:tc>
                  <a:txBody>
                    <a:bodyPr/>
                    <a:lstStyle/>
                    <a:p>
                      <a:pPr rtl="0"/>
                      <a:r>
                        <a:rPr lang="es-419" sz="1100"/>
                        <a:t>Iniciativa potencial y deficiencias abordadas</a:t>
                      </a:r>
                    </a:p>
                  </a:txBody>
                  <a:tcPr/>
                </a:tc>
                <a:tc>
                  <a:txBody>
                    <a:bodyPr/>
                    <a:lstStyle/>
                    <a:p>
                      <a:pPr rtl="0"/>
                      <a:r>
                        <a:rPr lang="es-419" sz="1100" dirty="0"/>
                        <a:t>Estrategias potenciales</a:t>
                      </a:r>
                    </a:p>
                  </a:txBody>
                  <a:tcPr/>
                </a:tc>
                <a:extLst>
                  <a:ext uri="{0D108BD9-81ED-4DB2-BD59-A6C34878D82A}">
                    <a16:rowId xmlns:a16="http://schemas.microsoft.com/office/drawing/2014/main" val="1369064965"/>
                  </a:ext>
                </a:extLst>
              </a:tr>
              <a:tr h="1040780">
                <a:tc>
                  <a:txBody>
                    <a:bodyPr/>
                    <a:lstStyle/>
                    <a:p>
                      <a:pPr rtl="0"/>
                      <a:r>
                        <a:rPr lang="es-419" sz="1100" b="1">
                          <a:solidFill>
                            <a:srgbClr val="3F3F3F"/>
                          </a:solidFill>
                        </a:rPr>
                        <a:t>Integrar los apoyos en crisis y en la escuela</a:t>
                      </a:r>
                    </a:p>
                    <a:p>
                      <a:pPr rtl="0"/>
                      <a:r>
                        <a:rPr lang="es-419" sz="1100">
                          <a:solidFill>
                            <a:srgbClr val="3F3F3F"/>
                          </a:solidFill>
                        </a:rPr>
                        <a:t>(I1)</a:t>
                      </a:r>
                    </a:p>
                  </a:txBody>
                  <a:tcPr/>
                </a:tc>
                <a:tc>
                  <a:txBody>
                    <a:bodyPr/>
                    <a:lstStyle/>
                    <a:p>
                      <a:pPr marL="171450" indent="-171450" rtl="0">
                        <a:spcAft>
                          <a:spcPts val="200"/>
                        </a:spcAft>
                        <a:buFont typeface="Arial" panose="020B0604020202020204" pitchFamily="34" charset="0"/>
                        <a:buChar char="•"/>
                      </a:pPr>
                      <a:r>
                        <a:rPr lang="es-419" sz="1100" kern="1200">
                          <a:solidFill>
                            <a:srgbClr val="3F3F3F"/>
                          </a:solidFill>
                          <a:latin typeface="+mn-lt"/>
                          <a:ea typeface="+mn-ea"/>
                          <a:cs typeface="+mn-cs"/>
                        </a:rPr>
                        <a:t>Alinearse en un único sistema de respuesta que sea ciego a la fuente de pago y con recursos para estabilizar a las personas en el entorno menos restrictivo y conectar a los pacientes con los servicios que satisfagan sus necesidades individuales (circuito cerrado)</a:t>
                      </a:r>
                    </a:p>
                    <a:p>
                      <a:pPr marL="171450" indent="-171450" rtl="0">
                        <a:spcAft>
                          <a:spcPts val="200"/>
                        </a:spcAft>
                        <a:buFont typeface="Arial" panose="020B0604020202020204" pitchFamily="34" charset="0"/>
                        <a:buChar char="•"/>
                      </a:pPr>
                      <a:r>
                        <a:rPr lang="es-419" sz="1100" kern="1200">
                          <a:solidFill>
                            <a:srgbClr val="3F3F3F"/>
                          </a:solidFill>
                          <a:latin typeface="+mn-lt"/>
                          <a:ea typeface="+mn-ea"/>
                          <a:cs typeface="+mn-cs"/>
                        </a:rPr>
                        <a:t>Incrementar el número de consejeros escolares bilingües y multilingües para trabajar directamente con los jóvenes y sus familias  </a:t>
                      </a:r>
                    </a:p>
                    <a:p>
                      <a:pPr marL="171450" indent="-171450" rtl="0">
                        <a:spcAft>
                          <a:spcPts val="200"/>
                        </a:spcAft>
                        <a:buFont typeface="Arial" panose="020B0604020202020204" pitchFamily="34" charset="0"/>
                        <a:buChar char="•"/>
                      </a:pPr>
                      <a:r>
                        <a:rPr lang="es-419" sz="1100" kern="1200">
                          <a:solidFill>
                            <a:srgbClr val="3F3F3F"/>
                          </a:solidFill>
                          <a:latin typeface="+mn-lt"/>
                          <a:ea typeface="+mn-ea"/>
                          <a:cs typeface="+mn-cs"/>
                        </a:rPr>
                        <a:t>Desarrollar una vía coordinada desde la intervención en la escuela hasta la atención especializada en la comunidad que involucre a la familia e incluya una colaboración continua entre la escuela y la comunidad</a:t>
                      </a:r>
                    </a:p>
                  </a:txBody>
                  <a:tcPr/>
                </a:tc>
                <a:extLst>
                  <a:ext uri="{0D108BD9-81ED-4DB2-BD59-A6C34878D82A}">
                    <a16:rowId xmlns:a16="http://schemas.microsoft.com/office/drawing/2014/main" val="2743113529"/>
                  </a:ext>
                </a:extLst>
              </a:tr>
              <a:tr h="986854">
                <a:tc>
                  <a:txBody>
                    <a:bodyPr/>
                    <a:lstStyle/>
                    <a:p>
                      <a:pPr rtl="0"/>
                      <a:r>
                        <a:rPr lang="es-419" sz="1100" b="1">
                          <a:solidFill>
                            <a:srgbClr val="3F3F3F"/>
                          </a:solidFill>
                        </a:rPr>
                        <a:t>Ampliar los tratamientos intensivos y los apoyos de reintegración</a:t>
                      </a:r>
                    </a:p>
                    <a:p>
                      <a:pPr rtl="0"/>
                      <a:r>
                        <a:rPr lang="es-419" sz="1100">
                          <a:solidFill>
                            <a:srgbClr val="3F3F3F"/>
                          </a:solidFill>
                        </a:rPr>
                        <a:t>(T1, T3, R1)</a:t>
                      </a:r>
                    </a:p>
                  </a:txBody>
                  <a:tcPr/>
                </a:tc>
                <a:tc>
                  <a:txBody>
                    <a:bodyPr/>
                    <a:lstStyle/>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s-419" sz="1100">
                          <a:solidFill>
                            <a:srgbClr val="3F3F3F"/>
                          </a:solidFill>
                        </a:rPr>
                        <a:t>Crear equipos de tratamiento comunitario para evitar la escalada y reducir la necesidad de transporte fuera de la isla y el tratamiento a los residentes a través de la intervención temprana, los servicios de tratamiento intensivo (por ejemplo, desintoxicación residencial, MAT, etc.), apoyos envolventes y apoyos de reintegración</a:t>
                      </a:r>
                    </a:p>
                    <a:p>
                      <a:pPr marL="171450" indent="-171450" rtl="0">
                        <a:spcAft>
                          <a:spcPts val="200"/>
                        </a:spcAft>
                        <a:buFont typeface="Arial" panose="020B0604020202020204" pitchFamily="34" charset="0"/>
                        <a:buChar char="•"/>
                      </a:pPr>
                      <a:r>
                        <a:rPr lang="es-419" sz="1100" kern="1200">
                          <a:solidFill>
                            <a:srgbClr val="3F3F3F"/>
                          </a:solidFill>
                          <a:latin typeface="+mn-lt"/>
                          <a:ea typeface="+mn-ea"/>
                          <a:cs typeface="+mn-cs"/>
                        </a:rPr>
                        <a:t>Vincular los equipos de tratamiento de la comunidad con la atención de crisis y de emergencia para facilitar la estabilización en la isla mediante la conexión inmediata con el tratamiento intensivo y el apoyo cuando sea posible</a:t>
                      </a:r>
                    </a:p>
                  </a:txBody>
                  <a:tcPr/>
                </a:tc>
                <a:extLst>
                  <a:ext uri="{0D108BD9-81ED-4DB2-BD59-A6C34878D82A}">
                    <a16:rowId xmlns:a16="http://schemas.microsoft.com/office/drawing/2014/main" val="2425119623"/>
                  </a:ext>
                </a:extLst>
              </a:tr>
              <a:tr h="1218737">
                <a:tc>
                  <a:txBody>
                    <a:bodyPr/>
                    <a:lstStyle/>
                    <a:p>
                      <a:pPr rtl="0"/>
                      <a:r>
                        <a:rPr lang="es-419" sz="1100" b="1">
                          <a:solidFill>
                            <a:srgbClr val="3F3F3F"/>
                          </a:solidFill>
                        </a:rPr>
                        <a:t>Construir o modificar las instalaciones y los enfoques alternativos para satisfacer las necesidades</a:t>
                      </a:r>
                    </a:p>
                    <a:p>
                      <a:pPr rtl="0"/>
                      <a:r>
                        <a:rPr lang="es-419" sz="1100">
                          <a:solidFill>
                            <a:srgbClr val="3F3F3F"/>
                          </a:solidFill>
                        </a:rPr>
                        <a:t>(P1, T3)</a:t>
                      </a:r>
                    </a:p>
                  </a:txBody>
                  <a:tcPr/>
                </a:tc>
                <a:tc>
                  <a:txBody>
                    <a:bodyPr/>
                    <a:lstStyle/>
                    <a:p>
                      <a:pPr marL="171450" indent="-171450" rtl="0">
                        <a:spcAft>
                          <a:spcPts val="200"/>
                        </a:spcAft>
                        <a:buFont typeface="Arial" panose="020B0604020202020204" pitchFamily="34" charset="0"/>
                        <a:buChar char="•"/>
                      </a:pPr>
                      <a:r>
                        <a:rPr lang="es-419" sz="1100">
                          <a:solidFill>
                            <a:srgbClr val="3F3F3F"/>
                          </a:solidFill>
                        </a:rPr>
                        <a:t>Una vez establecidos los equipos de tratamiento comunitario, determinar qué ajustes o adiciones a las instalaciones permitirán un tratamiento eficaz en la isla (sabiendo que algunos servicios requerirán transporte fuera de la isla) </a:t>
                      </a:r>
                    </a:p>
                    <a:p>
                      <a:pPr marL="171450" indent="-171450" rtl="0">
                        <a:spcAft>
                          <a:spcPts val="200"/>
                        </a:spcAft>
                        <a:buFont typeface="Arial" panose="020B0604020202020204" pitchFamily="34" charset="0"/>
                        <a:buChar char="•"/>
                      </a:pPr>
                      <a:r>
                        <a:rPr lang="es-419" sz="1100">
                          <a:solidFill>
                            <a:srgbClr val="3F3F3F"/>
                          </a:solidFill>
                        </a:rPr>
                        <a:t>Considerar instalaciones no tradicionales, como centros de teleacceso o modelos de provisión de atención móvil</a:t>
                      </a:r>
                    </a:p>
                    <a:p>
                      <a:pPr marL="171450" indent="-171450" rtl="0">
                        <a:spcAft>
                          <a:spcPts val="200"/>
                        </a:spcAft>
                        <a:buFont typeface="Arial" panose="020B0604020202020204" pitchFamily="34" charset="0"/>
                        <a:buChar char="•"/>
                      </a:pPr>
                      <a:r>
                        <a:rPr lang="es-419" sz="1100">
                          <a:solidFill>
                            <a:srgbClr val="3F3F3F"/>
                          </a:solidFill>
                        </a:rPr>
                        <a:t>Desarrollar o modificar las instalaciones a fin de garantizar una oferta adecuada de lugares de reunión prosocial de bajo costo para jóvenes y adultos, así como el acceso gratuito a grupos de recuperación y apoyo</a:t>
                      </a:r>
                    </a:p>
                    <a:p>
                      <a:pPr marL="171450" indent="-171450" rtl="0">
                        <a:spcAft>
                          <a:spcPts val="200"/>
                        </a:spcAft>
                        <a:buFont typeface="Arial" panose="020B0604020202020204" pitchFamily="34" charset="0"/>
                        <a:buChar char="•"/>
                      </a:pPr>
                      <a:r>
                        <a:rPr lang="es-419" sz="1100">
                          <a:solidFill>
                            <a:srgbClr val="3F3F3F"/>
                          </a:solidFill>
                        </a:rPr>
                        <a:t>Invertir en viviendas de transición para los supervivientes de la violencia doméstica/sexual y los que regresan de un tratamiento fuera de la isla, así como en viviendas para personas sobrias</a:t>
                      </a:r>
                    </a:p>
                  </a:txBody>
                  <a:tcPr/>
                </a:tc>
                <a:extLst>
                  <a:ext uri="{0D108BD9-81ED-4DB2-BD59-A6C34878D82A}">
                    <a16:rowId xmlns:a16="http://schemas.microsoft.com/office/drawing/2014/main" val="2197816869"/>
                  </a:ext>
                </a:extLst>
              </a:tr>
              <a:tr h="1040780">
                <a:tc>
                  <a:txBody>
                    <a:bodyPr/>
                    <a:lstStyle/>
                    <a:p>
                      <a:pPr rtl="0"/>
                      <a:r>
                        <a:rPr lang="es-419" sz="1100" b="1">
                          <a:solidFill>
                            <a:srgbClr val="3F3F3F"/>
                          </a:solidFill>
                        </a:rPr>
                        <a:t>Duplicar el apoyo a la prevención y la recuperación</a:t>
                      </a:r>
                    </a:p>
                    <a:p>
                      <a:pPr rtl="0"/>
                      <a:r>
                        <a:rPr lang="es-419" sz="1100">
                          <a:solidFill>
                            <a:srgbClr val="3F3F3F"/>
                          </a:solidFill>
                        </a:rPr>
                        <a:t>(P2, P3, R2)</a:t>
                      </a:r>
                    </a:p>
                  </a:txBody>
                  <a:tcPr/>
                </a:tc>
                <a:tc>
                  <a:txBody>
                    <a:bodyPr/>
                    <a:lstStyle/>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s-419" sz="1100" dirty="0">
                          <a:solidFill>
                            <a:srgbClr val="3F3F3F"/>
                          </a:solidFill>
                          <a:effectLst/>
                        </a:rPr>
                        <a:t>Diseñar y lanzar una campaña contra el estigma para concienciar sobre la prevalencia y el tratamiento de MH/SUD entre el público objetivo y utilizar métricas para medir la eficacia y afinar los métodos; utilizar a las personas influyentes para conectar y humanizar y considerar una serie continua en el Inky con estadísticas reales</a:t>
                      </a:r>
                    </a:p>
                    <a:p>
                      <a:pPr marL="171450" indent="-171450" rtl="0">
                        <a:spcAft>
                          <a:spcPts val="200"/>
                        </a:spcAft>
                        <a:buFont typeface="Arial" panose="020B0604020202020204" pitchFamily="34" charset="0"/>
                        <a:buChar char="•"/>
                      </a:pPr>
                      <a:r>
                        <a:rPr lang="es-419" sz="1100" dirty="0">
                          <a:solidFill>
                            <a:srgbClr val="3F3F3F"/>
                          </a:solidFill>
                        </a:rPr>
                        <a:t>Aumentar la disponibilidad de apoyos prosociales como grupos y un centro de ocio comunitario que no giren en torno al alcohol</a:t>
                      </a:r>
                    </a:p>
                    <a:p>
                      <a:pPr marL="171450" indent="-171450" rtl="0">
                        <a:spcAft>
                          <a:spcPts val="200"/>
                        </a:spcAft>
                        <a:buFont typeface="Arial" panose="020B0604020202020204" pitchFamily="34" charset="0"/>
                        <a:buChar char="•"/>
                      </a:pPr>
                      <a:r>
                        <a:rPr lang="es-419" sz="1100" dirty="0">
                          <a:solidFill>
                            <a:srgbClr val="3F3F3F"/>
                          </a:solidFill>
                        </a:rPr>
                        <a:t>Ampliar/integrar la detección y establecer remisiones de circuito cerrado</a:t>
                      </a:r>
                    </a:p>
                  </a:txBody>
                  <a:tcPr/>
                </a:tc>
                <a:extLst>
                  <a:ext uri="{0D108BD9-81ED-4DB2-BD59-A6C34878D82A}">
                    <a16:rowId xmlns:a16="http://schemas.microsoft.com/office/drawing/2014/main" val="2858506842"/>
                  </a:ext>
                </a:extLst>
              </a:tr>
            </a:tbl>
          </a:graphicData>
        </a:graphic>
      </p:graphicFrame>
      <p:sp>
        <p:nvSpPr>
          <p:cNvPr id="2" name="Title 1">
            <a:extLst>
              <a:ext uri="{FF2B5EF4-FFF2-40B4-BE49-F238E27FC236}">
                <a16:creationId xmlns:a16="http://schemas.microsoft.com/office/drawing/2014/main" id="{8C4AB68B-D9F5-4D85-87B0-5066BD82A04A}"/>
              </a:ext>
            </a:extLst>
          </p:cNvPr>
          <p:cNvSpPr>
            <a:spLocks noGrp="1"/>
          </p:cNvSpPr>
          <p:nvPr>
            <p:ph type="title"/>
          </p:nvPr>
        </p:nvSpPr>
        <p:spPr>
          <a:xfrm>
            <a:off x="440840" y="198446"/>
            <a:ext cx="10352575" cy="640080"/>
          </a:xfrm>
        </p:spPr>
        <p:txBody>
          <a:bodyPr>
            <a:normAutofit fontScale="90000"/>
          </a:bodyPr>
          <a:lstStyle/>
          <a:p>
            <a:pPr rtl="0"/>
            <a:r>
              <a:rPr lang="es-419" dirty="0"/>
              <a:t>Resumen ejecutivo (7 de 8)</a:t>
            </a:r>
          </a:p>
        </p:txBody>
      </p:sp>
      <p:sp>
        <p:nvSpPr>
          <p:cNvPr id="4" name="Slide Number Placeholder 3">
            <a:extLst>
              <a:ext uri="{FF2B5EF4-FFF2-40B4-BE49-F238E27FC236}">
                <a16:creationId xmlns:a16="http://schemas.microsoft.com/office/drawing/2014/main" id="{92E4E470-EE34-4415-8238-A1A6BC9F39D6}"/>
              </a:ext>
            </a:extLst>
          </p:cNvPr>
          <p:cNvSpPr>
            <a:spLocks noGrp="1"/>
          </p:cNvSpPr>
          <p:nvPr>
            <p:ph type="sldNum" sz="quarter" idx="12"/>
          </p:nvPr>
        </p:nvSpPr>
        <p:spPr/>
        <p:txBody>
          <a:bodyPr/>
          <a:lstStyle/>
          <a:p>
            <a:pPr rtl="0">
              <a:defRPr/>
            </a:pPr>
            <a:fld id="{DD85721C-E124-425D-9811-A8E0FC6EF4A8}" type="slidenum">
              <a:rPr>
                <a:solidFill>
                  <a:srgbClr val="90C226"/>
                </a:solidFill>
              </a:rPr>
              <a:pPr>
                <a:defRPr/>
              </a:pPr>
              <a:t>9</a:t>
            </a:fld>
            <a:endParaRPr>
              <a:solidFill>
                <a:srgbClr val="90C226"/>
              </a:solidFill>
            </a:endParaRPr>
          </a:p>
        </p:txBody>
      </p:sp>
      <p:sp>
        <p:nvSpPr>
          <p:cNvPr id="5" name="Text Placeholder 2">
            <a:extLst>
              <a:ext uri="{FF2B5EF4-FFF2-40B4-BE49-F238E27FC236}">
                <a16:creationId xmlns:a16="http://schemas.microsoft.com/office/drawing/2014/main" id="{1560471C-935D-413B-9AAD-A21DAA4F31C7}"/>
              </a:ext>
            </a:extLst>
          </p:cNvPr>
          <p:cNvSpPr>
            <a:spLocks noGrp="1"/>
          </p:cNvSpPr>
          <p:nvPr>
            <p:ph type="body" idx="1"/>
          </p:nvPr>
        </p:nvSpPr>
        <p:spPr>
          <a:xfrm>
            <a:off x="440840" y="838526"/>
            <a:ext cx="11029841" cy="546100"/>
          </a:xfrm>
        </p:spPr>
        <p:txBody>
          <a:bodyPr anchor="t">
            <a:noAutofit/>
          </a:bodyPr>
          <a:lstStyle/>
          <a:p>
            <a:pPr rtl="0"/>
            <a:r>
              <a:rPr lang="es-419" sz="1100" b="1" dirty="0">
                <a:solidFill>
                  <a:srgbClr val="3F3F3F"/>
                </a:solidFill>
              </a:rPr>
              <a:t>Posible respuesta</a:t>
            </a:r>
            <a:r>
              <a:rPr lang="es-419" sz="1100" dirty="0">
                <a:solidFill>
                  <a:srgbClr val="3F3F3F"/>
                </a:solidFill>
              </a:rPr>
              <a:t>:</a:t>
            </a:r>
            <a:r>
              <a:rPr lang="es-419" sz="1100" b="1" dirty="0">
                <a:solidFill>
                  <a:srgbClr val="3F3F3F"/>
                </a:solidFill>
              </a:rPr>
              <a:t> </a:t>
            </a:r>
          </a:p>
        </p:txBody>
      </p:sp>
    </p:spTree>
    <p:extLst>
      <p:ext uri="{BB962C8B-B14F-4D97-AF65-F5344CB8AC3E}">
        <p14:creationId xmlns:p14="http://schemas.microsoft.com/office/powerpoint/2010/main" val="379605127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48630</TotalTime>
  <Words>5214</Words>
  <Application>Microsoft Office PowerPoint</Application>
  <PresentationFormat>宽屏</PresentationFormat>
  <Paragraphs>235</Paragraphs>
  <Slides>10</Slides>
  <Notes>9</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10</vt:i4>
      </vt:variant>
    </vt:vector>
  </HeadingPairs>
  <TitlesOfParts>
    <vt:vector size="16" baseType="lpstr">
      <vt:lpstr>Arial</vt:lpstr>
      <vt:lpstr>Calibri</vt:lpstr>
      <vt:lpstr>Trebuchet MS</vt:lpstr>
      <vt:lpstr>Wingdings</vt:lpstr>
      <vt:lpstr>Wingdings 3</vt:lpstr>
      <vt:lpstr>Facet</vt:lpstr>
      <vt:lpstr> Informe de evaluación de la salud conductual de Nantucket</vt:lpstr>
      <vt:lpstr>Contenido</vt:lpstr>
      <vt:lpstr>Resumen ejecutivo (1 de 8)</vt:lpstr>
      <vt:lpstr>Resumen ejecutivo (2 de 8)</vt:lpstr>
      <vt:lpstr>Resumen ejecutivo (3 de 8)</vt:lpstr>
      <vt:lpstr>Resumen ejecutivo (4 de 8)</vt:lpstr>
      <vt:lpstr>Resumen ejecutivo (5 de 8)</vt:lpstr>
      <vt:lpstr>Resumen ejecutivo (6 de 8)</vt:lpstr>
      <vt:lpstr>Resumen ejecutivo (7 de 8)</vt:lpstr>
      <vt:lpstr>Resumen ejecutivo (8 de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Meaningful Measures for  Early Childhood Councils</dc:title>
  <dc:creator>greg governmentperformance.us</dc:creator>
  <cp:lastModifiedBy>Coral Huang</cp:lastModifiedBy>
  <cp:revision>734</cp:revision>
  <cp:lastPrinted>2021-08-17T20:03:20Z</cp:lastPrinted>
  <dcterms:created xsi:type="dcterms:W3CDTF">2020-12-10T17:21:50Z</dcterms:created>
  <dcterms:modified xsi:type="dcterms:W3CDTF">2021-11-03T07:56:52Z</dcterms:modified>
</cp:coreProperties>
</file>