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2"/>
  </p:notesMasterIdLst>
  <p:handoutMasterIdLst>
    <p:handoutMasterId r:id="rId13"/>
  </p:handoutMasterIdLst>
  <p:sldIdLst>
    <p:sldId id="4042" r:id="rId2"/>
    <p:sldId id="4045" r:id="rId3"/>
    <p:sldId id="4073" r:id="rId4"/>
    <p:sldId id="4046" r:id="rId5"/>
    <p:sldId id="4088" r:id="rId6"/>
    <p:sldId id="4100" r:id="rId7"/>
    <p:sldId id="4047" r:id="rId8"/>
    <p:sldId id="4089" r:id="rId9"/>
    <p:sldId id="4090" r:id="rId10"/>
    <p:sldId id="4050"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95DB49B-971D-0C41-AABA-1F4293FAA02E}">
          <p14:sldIdLst>
            <p14:sldId id="4042"/>
            <p14:sldId id="4045"/>
            <p14:sldId id="4073"/>
            <p14:sldId id="4046"/>
            <p14:sldId id="4088"/>
            <p14:sldId id="4100"/>
            <p14:sldId id="4047"/>
            <p14:sldId id="4089"/>
            <p14:sldId id="4090"/>
            <p14:sldId id="405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ancy VanDeMark" initials="NV" lastIdx="7" clrIdx="6">
    <p:extLst>
      <p:ext uri="{19B8F6BF-5375-455C-9EA6-DF929625EA0E}">
        <p15:presenceInfo xmlns:p15="http://schemas.microsoft.com/office/powerpoint/2012/main" userId="07e3e68c82e971f0" providerId="Windows Live"/>
      </p:ext>
    </p:extLst>
  </p:cmAuthor>
  <p:cmAuthor id="1" name="Greg Bellomo" initials="GB" lastIdx="12" clrIdx="0"/>
  <p:cmAuthor id="2" name="Greg Bellomo" initials="GB [2]" lastIdx="2" clrIdx="1"/>
  <p:cmAuthor id="3" name="Kate Newberg" initials="KN" lastIdx="6" clrIdx="2"/>
  <p:cmAuthor id="4" name="KateN" initials="KN" lastIdx="1" clrIdx="3">
    <p:extLst>
      <p:ext uri="{19B8F6BF-5375-455C-9EA6-DF929625EA0E}">
        <p15:presenceInfo xmlns:p15="http://schemas.microsoft.com/office/powerpoint/2012/main" userId="KateN" providerId="None"/>
      </p:ext>
    </p:extLst>
  </p:cmAuthor>
  <p:cmAuthor id="5" name="greg governmentperformance.us" initials="gg" lastIdx="20" clrIdx="4">
    <p:extLst>
      <p:ext uri="{19B8F6BF-5375-455C-9EA6-DF929625EA0E}">
        <p15:presenceInfo xmlns:p15="http://schemas.microsoft.com/office/powerpoint/2012/main" userId="greg governmentperformance.us" providerId="None"/>
      </p:ext>
    </p:extLst>
  </p:cmAuthor>
  <p:cmAuthor id="6" name="Laura Sigrist" initials="LS" lastIdx="16" clrIdx="5">
    <p:extLst>
      <p:ext uri="{19B8F6BF-5375-455C-9EA6-DF929625EA0E}">
        <p15:presenceInfo xmlns:p15="http://schemas.microsoft.com/office/powerpoint/2012/main" userId="Laura Sigri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3F3F"/>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62" autoAdjust="0"/>
  </p:normalViewPr>
  <p:slideViewPr>
    <p:cSldViewPr snapToGrid="0">
      <p:cViewPr varScale="1">
        <p:scale>
          <a:sx n="41" d="100"/>
          <a:sy n="41" d="100"/>
        </p:scale>
        <p:origin x="48" y="50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0">
              <a:defRPr sz="1200" b="0" i="0" u="none" strike="noStrike" kern="1200" spc="0" baseline="0">
                <a:solidFill>
                  <a:schemeClr val="tx1">
                    <a:lumMod val="65000"/>
                    <a:lumOff val="35000"/>
                  </a:schemeClr>
                </a:solidFill>
                <a:latin typeface="+mn-lt"/>
                <a:ea typeface="+mn-ea"/>
                <a:cs typeface="+mn-cs"/>
              </a:defRPr>
            </a:pPr>
            <a:r>
              <a:rPr lang="pt-BR" sz="1200"/>
              <a:t>Proporção</a:t>
            </a:r>
            <a:r>
              <a:rPr lang="pt-BR" sz="1200" baseline="0"/>
              <a:t> de fornecedores:</a:t>
            </a:r>
            <a:r>
              <a:rPr lang="pt-BR" sz="1200"/>
              <a:t> Número de pessoas</a:t>
            </a:r>
            <a:r>
              <a:rPr lang="pt-BR" sz="1200" baseline="0"/>
              <a:t> por fornecedor:</a:t>
            </a:r>
          </a:p>
        </c:rich>
      </c:tx>
      <c:overlay val="0"/>
      <c:spPr>
        <a:noFill/>
        <a:ln>
          <a:noFill/>
        </a:ln>
        <a:effectLst/>
      </c:spPr>
      <c:txPr>
        <a:bodyPr rot="0" spcFirstLastPara="1" vertOverflow="ellipsis" vert="horz" wrap="square" anchor="ctr" anchorCtr="1"/>
        <a:lstStyle/>
        <a:p>
          <a:pPr rtl="0">
            <a:defRPr sz="12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Série 1</c:v>
                </c:pt>
              </c:strCache>
            </c:strRef>
          </c:tx>
          <c:spPr>
            <a:solidFill>
              <a:schemeClr val="accent1"/>
            </a:solidFill>
            <a:ln>
              <a:noFill/>
            </a:ln>
            <a:effectLst/>
          </c:spPr>
          <c:invertIfNegative val="0"/>
          <c:dPt>
            <c:idx val="3"/>
            <c:invertIfNegative val="0"/>
            <c:bubble3D val="0"/>
            <c:spPr>
              <a:solidFill>
                <a:srgbClr val="F4EE00"/>
              </a:solidFill>
              <a:ln>
                <a:noFill/>
              </a:ln>
              <a:effectLst/>
            </c:spPr>
            <c:extLst>
              <c:ext xmlns:c16="http://schemas.microsoft.com/office/drawing/2014/chart" uri="{C3380CC4-5D6E-409C-BE32-E72D297353CC}">
                <c16:uniqueId val="{00000001-B9CE-4A24-BA4A-7FC316395241}"/>
              </c:ext>
            </c:extLst>
          </c:dPt>
          <c:dPt>
            <c:idx val="4"/>
            <c:invertIfNegative val="0"/>
            <c:bubble3D val="0"/>
            <c:spPr>
              <a:solidFill>
                <a:srgbClr val="C00000"/>
              </a:solidFill>
              <a:ln>
                <a:noFill/>
              </a:ln>
              <a:effectLst/>
            </c:spPr>
            <c:extLst>
              <c:ext xmlns:c16="http://schemas.microsoft.com/office/drawing/2014/chart" uri="{C3380CC4-5D6E-409C-BE32-E72D297353CC}">
                <c16:uniqueId val="{00000003-B9CE-4A24-BA4A-7FC316395241}"/>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Estadual</c:v>
                </c:pt>
                <c:pt idx="1">
                  <c:v>Dukes</c:v>
                </c:pt>
                <c:pt idx="2">
                  <c:v>Barnstable</c:v>
                </c:pt>
                <c:pt idx="3">
                  <c:v>Alta estimativa para Nantucket</c:v>
                </c:pt>
                <c:pt idx="4">
                  <c:v>Baixa estimativa para Nantucket</c:v>
                </c:pt>
              </c:strCache>
            </c:strRef>
          </c:cat>
          <c:val>
            <c:numRef>
              <c:f>Sheet1!$B$2:$B$6</c:f>
              <c:numCache>
                <c:formatCode>General</c:formatCode>
                <c:ptCount val="5"/>
                <c:pt idx="0">
                  <c:v>150</c:v>
                </c:pt>
                <c:pt idx="1">
                  <c:v>140</c:v>
                </c:pt>
                <c:pt idx="2">
                  <c:v>190</c:v>
                </c:pt>
                <c:pt idx="3">
                  <c:v>250</c:v>
                </c:pt>
                <c:pt idx="4">
                  <c:v>370</c:v>
                </c:pt>
              </c:numCache>
            </c:numRef>
          </c:val>
          <c:extLst>
            <c:ext xmlns:c16="http://schemas.microsoft.com/office/drawing/2014/chart" uri="{C3380CC4-5D6E-409C-BE32-E72D297353CC}">
              <c16:uniqueId val="{00000004-B9CE-4A24-BA4A-7FC316395241}"/>
            </c:ext>
          </c:extLst>
        </c:ser>
        <c:dLbls>
          <c:showLegendKey val="0"/>
          <c:showVal val="0"/>
          <c:showCatName val="0"/>
          <c:showSerName val="0"/>
          <c:showPercent val="0"/>
          <c:showBubbleSize val="0"/>
        </c:dLbls>
        <c:gapWidth val="219"/>
        <c:overlap val="-27"/>
        <c:axId val="604819808"/>
        <c:axId val="604816480"/>
      </c:barChart>
      <c:catAx>
        <c:axId val="60481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zh-CN"/>
          </a:p>
        </c:txPr>
        <c:crossAx val="604816480"/>
        <c:crosses val="autoZero"/>
        <c:auto val="1"/>
        <c:lblAlgn val="ctr"/>
        <c:lblOffset val="100"/>
        <c:noMultiLvlLbl val="0"/>
      </c:catAx>
      <c:valAx>
        <c:axId val="604816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zh-CN"/>
          </a:p>
        </c:txPr>
        <c:crossAx val="604819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CD6127EF-6FAA-4AB3-BF38-67B4EC3A0FBE}" type="datetimeFigureOut">
              <a:rPr lang="en-US" smtClean="0"/>
              <a:t>11/3/2021</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40" tIns="45720" rIns="91440" bIns="45720" rtlCol="0" anchor="b"/>
          <a:lstStyle>
            <a:lvl1pPr algn="r">
              <a:defRPr sz="1200"/>
            </a:lvl1pPr>
          </a:lstStyle>
          <a:p>
            <a:fld id="{ED322F1F-AA06-416B-8DA4-03947CCD51FC}" type="slidenum">
              <a:rPr lang="en-US" smtClean="0"/>
              <a:t>‹#›</a:t>
            </a:fld>
            <a:endParaRPr lang="en-US" dirty="0"/>
          </a:p>
        </p:txBody>
      </p:sp>
    </p:spTree>
    <p:extLst>
      <p:ext uri="{BB962C8B-B14F-4D97-AF65-F5344CB8AC3E}">
        <p14:creationId xmlns:p14="http://schemas.microsoft.com/office/powerpoint/2010/main" val="3681986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F9D0C0A-9398-43C2-B815-C78394CA68E5}" type="datetimeFigureOut">
              <a:rPr lang="en-US" smtClean="0"/>
              <a:pPr/>
              <a:t>11/3/2021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7" tIns="46589" rIns="93177" bIns="46589" rtlCol="0" anchor="b"/>
          <a:lstStyle>
            <a:lvl1pPr algn="r">
              <a:defRPr sz="1200"/>
            </a:lvl1pPr>
          </a:lstStyle>
          <a:p>
            <a:fld id="{1751ADD8-8AD4-47E4-8BB4-961C7B7F688E}" type="slidenum">
              <a:rPr lang="en-US" smtClean="0"/>
              <a:pPr/>
              <a:t>‹#›</a:t>
            </a:fld>
            <a:endParaRPr lang="en-US" dirty="0"/>
          </a:p>
        </p:txBody>
      </p:sp>
    </p:spTree>
    <p:extLst>
      <p:ext uri="{BB962C8B-B14F-4D97-AF65-F5344CB8AC3E}">
        <p14:creationId xmlns:p14="http://schemas.microsoft.com/office/powerpoint/2010/main" val="156307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2</a:t>
            </a:fld>
            <a:endParaRPr/>
          </a:p>
        </p:txBody>
      </p:sp>
    </p:spTree>
    <p:extLst>
      <p:ext uri="{BB962C8B-B14F-4D97-AF65-F5344CB8AC3E}">
        <p14:creationId xmlns:p14="http://schemas.microsoft.com/office/powerpoint/2010/main" val="1545572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3</a:t>
            </a:fld>
            <a:endParaRPr/>
          </a:p>
        </p:txBody>
      </p:sp>
    </p:spTree>
    <p:extLst>
      <p:ext uri="{BB962C8B-B14F-4D97-AF65-F5344CB8AC3E}">
        <p14:creationId xmlns:p14="http://schemas.microsoft.com/office/powerpoint/2010/main" val="389147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4</a:t>
            </a:fld>
            <a:endParaRPr/>
          </a:p>
        </p:txBody>
      </p:sp>
    </p:spTree>
    <p:extLst>
      <p:ext uri="{BB962C8B-B14F-4D97-AF65-F5344CB8AC3E}">
        <p14:creationId xmlns:p14="http://schemas.microsoft.com/office/powerpoint/2010/main" val="3976382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5</a:t>
            </a:fld>
            <a:endParaRPr/>
          </a:p>
        </p:txBody>
      </p:sp>
    </p:spTree>
    <p:extLst>
      <p:ext uri="{BB962C8B-B14F-4D97-AF65-F5344CB8AC3E}">
        <p14:creationId xmlns:p14="http://schemas.microsoft.com/office/powerpoint/2010/main" val="1637663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6</a:t>
            </a:fld>
            <a:endParaRPr/>
          </a:p>
        </p:txBody>
      </p:sp>
    </p:spTree>
    <p:extLst>
      <p:ext uri="{BB962C8B-B14F-4D97-AF65-F5344CB8AC3E}">
        <p14:creationId xmlns:p14="http://schemas.microsoft.com/office/powerpoint/2010/main" val="99238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7</a:t>
            </a:fld>
            <a:endParaRPr/>
          </a:p>
        </p:txBody>
      </p:sp>
    </p:spTree>
    <p:extLst>
      <p:ext uri="{BB962C8B-B14F-4D97-AF65-F5344CB8AC3E}">
        <p14:creationId xmlns:p14="http://schemas.microsoft.com/office/powerpoint/2010/main" val="139709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8</a:t>
            </a:fld>
            <a:endParaRPr/>
          </a:p>
        </p:txBody>
      </p:sp>
    </p:spTree>
    <p:extLst>
      <p:ext uri="{BB962C8B-B14F-4D97-AF65-F5344CB8AC3E}">
        <p14:creationId xmlns:p14="http://schemas.microsoft.com/office/powerpoint/2010/main" val="78285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9</a:t>
            </a:fld>
            <a:endParaRPr/>
          </a:p>
        </p:txBody>
      </p:sp>
    </p:spTree>
    <p:extLst>
      <p:ext uri="{BB962C8B-B14F-4D97-AF65-F5344CB8AC3E}">
        <p14:creationId xmlns:p14="http://schemas.microsoft.com/office/powerpoint/2010/main" val="2776743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pt-BR"/>
              <a:t>PRÓXIMOS PASSOS:</a:t>
            </a:r>
          </a:p>
          <a:p>
            <a:pPr marL="742950" lvl="1" indent="-285750" rtl="0">
              <a:buFont typeface="Wingdings" panose="05000000000000000000" pitchFamily="2" charset="2"/>
              <a:buChar char="§"/>
            </a:pPr>
            <a:r>
              <a:rPr lang="pt-BR" sz="1100">
                <a:solidFill>
                  <a:schemeClr val="tx1"/>
                </a:solidFill>
              </a:rPr>
              <a:t>Aperfeiçoe este documento com base no feedback do líder do sistema para fechar as lacunas disponíveis nos dados</a:t>
            </a:r>
          </a:p>
          <a:p>
            <a:pPr marL="742950" lvl="1" indent="-285750" rtl="0">
              <a:buFont typeface="Wingdings" panose="05000000000000000000" pitchFamily="2" charset="2"/>
              <a:buChar char="§"/>
            </a:pPr>
            <a:r>
              <a:rPr lang="pt-BR" sz="1100">
                <a:solidFill>
                  <a:schemeClr val="tx1"/>
                </a:solidFill>
              </a:rPr>
              <a:t>Fomente a visão comum do grupo de um sistema de saúde comportamental líder mundial com um conjunto de princípios operacionais que podem orientar a transformação do sistema (por exemplo, foco em soluções que beneficiem os residentes, desafiem o status quo, etc.)</a:t>
            </a:r>
          </a:p>
          <a:p>
            <a:pPr marL="742950" lvl="1" indent="-285750" rtl="0">
              <a:buFont typeface="Wingdings" panose="05000000000000000000" pitchFamily="2" charset="2"/>
              <a:buChar char="§"/>
            </a:pPr>
            <a:r>
              <a:rPr lang="pt-BR" sz="1100">
                <a:solidFill>
                  <a:schemeClr val="tx1"/>
                </a:solidFill>
              </a:rPr>
              <a:t>CONSELHO DELIBERATIVO</a:t>
            </a:r>
          </a:p>
          <a:p>
            <a:pPr marL="742950" lvl="1" indent="-285750" rtl="0">
              <a:buFont typeface="Wingdings" panose="05000000000000000000" pitchFamily="2" charset="2"/>
              <a:buChar char="§"/>
            </a:pPr>
            <a:r>
              <a:rPr lang="pt-BR" sz="1100">
                <a:solidFill>
                  <a:schemeClr val="tx1"/>
                </a:solidFill>
              </a:rPr>
              <a:t>Reunir pequenos grupos multifuncionais de especialistas para desenvolver planos de fechamento específicos de lacunas, com ações, prazos, requisitos de recursos (ou seja, pró-formas de custo) e proprietários naturais </a:t>
            </a:r>
          </a:p>
          <a:p>
            <a:pPr marL="742950" lvl="1" indent="-285750" rtl="0">
              <a:buFont typeface="Wingdings" panose="05000000000000000000" pitchFamily="2" charset="2"/>
              <a:buChar char="§"/>
            </a:pPr>
            <a:r>
              <a:rPr lang="pt-BR" sz="1100">
                <a:solidFill>
                  <a:schemeClr val="tx1"/>
                </a:solidFill>
              </a:rPr>
              <a:t>Sequenciar as ações de fechamento de lacunas em um plano mestre de implementação com base na urgência da necessidade, capacidade de influenciar os resultados e os recursos disponíveis</a:t>
            </a:r>
          </a:p>
          <a:p>
            <a:pPr marL="742950" lvl="1" indent="-285750" rtl="0">
              <a:buFont typeface="Wingdings" panose="05000000000000000000" pitchFamily="2" charset="2"/>
              <a:buChar char="§"/>
            </a:pPr>
            <a:r>
              <a:rPr lang="pt-BR" sz="1100">
                <a:solidFill>
                  <a:schemeClr val="tx1"/>
                </a:solidFill>
              </a:rPr>
              <a:t>Resumir proformas de custo e criar uma estratégia de financiamento mestre que atenda aos requisitos para custos iniciais únicos e custos contínuos, líquidos de fontes de financiamento disponíveis</a:t>
            </a:r>
          </a:p>
          <a:p>
            <a:pPr marL="742950" lvl="1" indent="-285750" rtl="0">
              <a:buFont typeface="Wingdings" panose="05000000000000000000" pitchFamily="2" charset="2"/>
              <a:buChar char="§"/>
            </a:pPr>
            <a:r>
              <a:rPr lang="pt-BR" sz="1100">
                <a:solidFill>
                  <a:schemeClr val="tx1"/>
                </a:solidFill>
              </a:rPr>
              <a:t>Desenvolver uma estrutura de governança para melhoria contínua do sistema; este grupo deve ter a capacidade de direcionar recursos e autoridade para implementar mudanças em todos os fornecedores de serviços</a:t>
            </a:r>
          </a:p>
          <a:p>
            <a:pPr marL="742950" lvl="1" indent="-285750" rtl="0">
              <a:buFont typeface="Wingdings" panose="05000000000000000000" pitchFamily="2" charset="2"/>
              <a:buChar char="§"/>
            </a:pPr>
            <a:r>
              <a:rPr lang="pt-BR" sz="1100">
                <a:solidFill>
                  <a:schemeClr val="tx1"/>
                </a:solidFill>
              </a:rPr>
              <a:t>Começar a implementação e análise os dados para confirmar se as ações tomadas estão resultando em melhorias mensuráveis; ajustar estratégias conforme surgem barreiras e novas informações se tornem disponíveis </a:t>
            </a:r>
          </a:p>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10</a:t>
            </a:fld>
            <a:endParaRPr/>
          </a:p>
        </p:txBody>
      </p:sp>
    </p:spTree>
    <p:extLst>
      <p:ext uri="{BB962C8B-B14F-4D97-AF65-F5344CB8AC3E}">
        <p14:creationId xmlns:p14="http://schemas.microsoft.com/office/powerpoint/2010/main" val="3720888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52DBF7-E32B-4CED-AA89-713BB9AF174E}" type="slidenum">
              <a:rPr lang="en-US" smtClean="0">
                <a:solidFill>
                  <a:srgbClr val="90C226"/>
                </a:solidFill>
              </a:rPr>
              <a:pPr>
                <a:defRPr/>
              </a:pPr>
              <a:t>‹#›</a:t>
            </a:fld>
            <a:endParaRPr lang="en-US" dirty="0">
              <a:solidFill>
                <a:srgbClr val="90C226"/>
              </a:solidFill>
            </a:endParaRPr>
          </a:p>
        </p:txBody>
      </p:sp>
      <p:pic>
        <p:nvPicPr>
          <p:cNvPr id="18" name="Picture 1" descr="cid:image002.png@01D3CFD4.A54A9060">
            <a:extLst>
              <a:ext uri="{FF2B5EF4-FFF2-40B4-BE49-F238E27FC236}">
                <a16:creationId xmlns:a16="http://schemas.microsoft.com/office/drawing/2014/main" id="{95ADF005-D90B-FE46-94FC-32FB198C511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8547" y="6540995"/>
            <a:ext cx="331258"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a:extLst>
              <a:ext uri="{FF2B5EF4-FFF2-40B4-BE49-F238E27FC236}">
                <a16:creationId xmlns:a16="http://schemas.microsoft.com/office/drawing/2014/main" id="{85AA4DF5-52CB-C349-984C-C94527C59EB9}"/>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1139680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0FB5B851-735C-A04F-8EB6-457F792DACA7}"/>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852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latin typeface="Arial"/>
              </a:rPr>
              <a:t>”</a:t>
            </a:r>
          </a:p>
        </p:txBody>
      </p:sp>
    </p:spTree>
    <p:extLst>
      <p:ext uri="{BB962C8B-B14F-4D97-AF65-F5344CB8AC3E}">
        <p14:creationId xmlns:p14="http://schemas.microsoft.com/office/powerpoint/2010/main" val="35394379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BCF1BB28-E33C-E14B-B686-ABEA096427F8}"/>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399575DF-A39D-7F48-8F6D-E153FC8736A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B916CC5-93A4-C748-82C2-883ACFBA7772}"/>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1530186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842890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290957129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190624380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55573402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3181" y="609600"/>
            <a:ext cx="10352575"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9" y="4470400"/>
            <a:ext cx="10572956"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11159123" y="6539729"/>
            <a:ext cx="683517" cy="365125"/>
          </a:xfrm>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10" name="Straight Connector 9"/>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E29FF644-9ADB-4176-AA26-7758858DF3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4805" y="6540995"/>
            <a:ext cx="375000"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2779D9E9-A1B3-4321-BA69-ED6F8533FA9F}"/>
              </a:ext>
            </a:extLst>
          </p:cNvPr>
          <p:cNvSpPr txBox="1"/>
          <p:nvPr userDrawn="1"/>
        </p:nvSpPr>
        <p:spPr>
          <a:xfrm>
            <a:off x="453515"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20768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10598381"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9" y="4527448"/>
            <a:ext cx="10818764"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21471" y="6492878"/>
            <a:ext cx="683517" cy="365125"/>
          </a:xfrm>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sp>
        <p:nvSpPr>
          <p:cNvPr id="24" name="TextBox 23"/>
          <p:cNvSpPr txBox="1"/>
          <p:nvPr/>
        </p:nvSpPr>
        <p:spPr>
          <a:xfrm>
            <a:off x="643617" y="790378"/>
            <a:ext cx="609759"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996934" y="2886556"/>
            <a:ext cx="609759" cy="584776"/>
          </a:xfrm>
          <a:prstGeom prst="rect">
            <a:avLst/>
          </a:prstGeom>
        </p:spPr>
        <p:txBody>
          <a:bodyPr vert="horz" lIns="91440" tIns="45720" rIns="91440" bIns="45720" rtlCol="0" anchor="ctr">
            <a:noAutofit/>
          </a:bodyPr>
          <a:lstStyle/>
          <a:p>
            <a:pPr lvl="0" rtl="0"/>
            <a:r>
              <a:rPr lang="pt-BR" sz="8000" baseline="0">
                <a:ln w="3175" cmpd="sng">
                  <a:noFill/>
                </a:ln>
                <a:solidFill>
                  <a:schemeClr val="accent1">
                    <a:lumMod val="60000"/>
                    <a:lumOff val="40000"/>
                  </a:schemeClr>
                </a:solidFill>
                <a:effectLst/>
                <a:latin typeface="Arial"/>
              </a:rPr>
              <a:t>”</a:t>
            </a:r>
          </a:p>
        </p:txBody>
      </p:sp>
      <p:cxnSp>
        <p:nvCxnSpPr>
          <p:cNvPr id="10" name="Straight Connector 9"/>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 descr="cid:image002.png@01D3CFD4.A54A9060">
            <a:extLst>
              <a:ext uri="{FF2B5EF4-FFF2-40B4-BE49-F238E27FC236}">
                <a16:creationId xmlns:a16="http://schemas.microsoft.com/office/drawing/2014/main" id="{E84EF9FF-96C8-4D10-A702-CDBDA9F2D93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0D2F9657-5666-42B2-8EFB-1B74C9E450CA}"/>
              </a:ext>
            </a:extLst>
          </p:cNvPr>
          <p:cNvSpPr txBox="1"/>
          <p:nvPr userDrawn="1"/>
        </p:nvSpPr>
        <p:spPr>
          <a:xfrm>
            <a:off x="453515"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38531000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Purpo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dirty="0"/>
          </a:p>
        </p:txBody>
      </p:sp>
      <p:sp>
        <p:nvSpPr>
          <p:cNvPr id="9" name="Text Placeholder 7"/>
          <p:cNvSpPr>
            <a:spLocks noGrp="1"/>
          </p:cNvSpPr>
          <p:nvPr>
            <p:ph type="body" sz="quarter" idx="11" hasCustomPrompt="1"/>
          </p:nvPr>
        </p:nvSpPr>
        <p:spPr>
          <a:xfrm>
            <a:off x="1246297" y="41275"/>
            <a:ext cx="9605433" cy="1309688"/>
          </a:xfrm>
          <a:prstGeom prst="rect">
            <a:avLst/>
          </a:prstGeom>
        </p:spPr>
        <p:txBody>
          <a:bodyPr anchor="ctr"/>
          <a:lstStyle>
            <a:lvl1pPr algn="ctr">
              <a:buNone/>
              <a:defRPr sz="3000" b="1" baseline="0">
                <a:solidFill>
                  <a:schemeClr val="accent6">
                    <a:lumMod val="75000"/>
                  </a:schemeClr>
                </a:solidFill>
              </a:defRPr>
            </a:lvl1pPr>
            <a:lvl2pPr>
              <a:buNone/>
              <a:defRPr/>
            </a:lvl2pPr>
            <a:lvl3pPr>
              <a:buNone/>
              <a:defRPr/>
            </a:lvl3pPr>
            <a:lvl4pPr>
              <a:buNone/>
              <a:defRPr/>
            </a:lvl4pPr>
            <a:lvl5pPr>
              <a:buNone/>
              <a:defRPr/>
            </a:lvl5pPr>
          </a:lstStyle>
          <a:p>
            <a:pPr lvl="0"/>
            <a:r>
              <a:rPr lang="en-US" dirty="0"/>
              <a:t>What’s In It For the Audience?</a:t>
            </a:r>
          </a:p>
        </p:txBody>
      </p:sp>
      <p:sp>
        <p:nvSpPr>
          <p:cNvPr id="12" name="Text Placeholder 18"/>
          <p:cNvSpPr>
            <a:spLocks noGrp="1"/>
          </p:cNvSpPr>
          <p:nvPr>
            <p:ph type="body" sz="quarter" idx="12" hasCustomPrompt="1"/>
          </p:nvPr>
        </p:nvSpPr>
        <p:spPr>
          <a:xfrm>
            <a:off x="913783" y="2117601"/>
            <a:ext cx="10399776" cy="2665805"/>
          </a:xfrm>
          <a:prstGeom prst="rect">
            <a:avLst/>
          </a:prstGeom>
        </p:spPr>
        <p:txBody>
          <a:bodyPr lIns="82058" tIns="41029" rIns="82058" bIns="41029"/>
          <a:lstStyle>
            <a:lvl1pPr marL="257174" marR="0" indent="-257174" algn="l" defTabSz="685797" rtl="0" eaLnBrk="1" fontAlgn="auto" latinLnBrk="0" hangingPunct="1">
              <a:lnSpc>
                <a:spcPct val="100000"/>
              </a:lnSpc>
              <a:spcBef>
                <a:spcPct val="20000"/>
              </a:spcBef>
              <a:spcAft>
                <a:spcPts val="0"/>
              </a:spcAft>
              <a:buClrTx/>
              <a:buSzPct val="100000"/>
              <a:buFont typeface="Wingdings 3" pitchFamily="18" charset="2"/>
              <a:buChar char="Ò"/>
              <a:tabLst/>
              <a:defRPr sz="2700" baseline="0">
                <a:solidFill>
                  <a:schemeClr val="tx2">
                    <a:lumMod val="75000"/>
                  </a:schemeClr>
                </a:solidFill>
              </a:defRPr>
            </a:lvl1pPr>
            <a:lvl2pPr marL="557210" marR="0" indent="-214312" algn="l" defTabSz="685797" rtl="0" eaLnBrk="1" fontAlgn="auto" latinLnBrk="0" hangingPunct="1">
              <a:lnSpc>
                <a:spcPct val="100000"/>
              </a:lnSpc>
              <a:spcBef>
                <a:spcPct val="20000"/>
              </a:spcBef>
              <a:spcAft>
                <a:spcPts val="0"/>
              </a:spcAft>
              <a:buClrTx/>
              <a:buSzTx/>
              <a:buFont typeface="Wingdings" pitchFamily="2" charset="2"/>
              <a:buChar char="§"/>
              <a:tabLst/>
              <a:defRPr sz="2400">
                <a:solidFill>
                  <a:schemeClr val="tx2">
                    <a:lumMod val="75000"/>
                  </a:schemeClr>
                </a:solidFill>
              </a:defRPr>
            </a:lvl2pPr>
            <a:lvl3pPr>
              <a:buFont typeface="Wingdings" pitchFamily="2" charset="2"/>
              <a:buChar char="§"/>
              <a:defRPr/>
            </a:lvl3pPr>
            <a:lvl4pPr>
              <a:buFont typeface="Wingdings" pitchFamily="2" charset="2"/>
              <a:buChar char="§"/>
              <a:defRPr/>
            </a:lvl4pPr>
            <a:lvl5pPr>
              <a:buFont typeface="Wingdings" pitchFamily="2" charset="2"/>
              <a:buChar char="§"/>
              <a:defRPr/>
            </a:lvl5pPr>
          </a:lstStyle>
          <a:p>
            <a:pPr lvl="0"/>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State purpose of training/presentation</a:t>
            </a:r>
            <a:endParaRPr lang="en-US" dirty="0">
              <a:solidFill>
                <a:schemeClr val="tx2">
                  <a:lumMod val="75000"/>
                </a:schemeClr>
              </a:solidFill>
            </a:endParaRPr>
          </a:p>
          <a:p>
            <a:pPr marL="257174" marR="0" lvl="0" indent="-257174" algn="l" defTabSz="685797" rtl="0" eaLnBrk="1" fontAlgn="auto" latinLnBrk="0" hangingPunct="1">
              <a:lnSpc>
                <a:spcPct val="100000"/>
              </a:lnSpc>
              <a:spcBef>
                <a:spcPct val="20000"/>
              </a:spcBef>
              <a:spcAft>
                <a:spcPts val="0"/>
              </a:spcAft>
              <a:buClrTx/>
              <a:buSzPct val="100000"/>
              <a:buFont typeface="Wingdings 3" pitchFamily="18" charset="2"/>
              <a:buChar char="Ò"/>
              <a:tabLst/>
              <a:defRPr/>
            </a:pPr>
            <a:r>
              <a:rPr kumimoji="0" lang="en-US" sz="2700" b="1" i="0" u="none" strike="noStrike" kern="1200" cap="none" spc="0" normalizeH="0" baseline="0" noProof="0" dirty="0">
                <a:ln>
                  <a:noFill/>
                </a:ln>
                <a:solidFill>
                  <a:schemeClr val="tx2">
                    <a:lumMod val="75000"/>
                  </a:schemeClr>
                </a:solidFill>
                <a:effectLst/>
                <a:uLnTx/>
                <a:uFillTx/>
                <a:latin typeface="+mn-lt"/>
                <a:ea typeface="+mn-ea"/>
                <a:cs typeface="+mn-cs"/>
              </a:rPr>
              <a:t>Key</a:t>
            </a:r>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 </a:t>
            </a:r>
            <a:r>
              <a:rPr kumimoji="0" lang="en-US" sz="2700" b="1" i="0" u="none" strike="noStrike" kern="1200" cap="none" spc="0" normalizeH="0" baseline="0" noProof="0" dirty="0">
                <a:ln>
                  <a:noFill/>
                </a:ln>
                <a:solidFill>
                  <a:schemeClr val="tx2">
                    <a:lumMod val="75000"/>
                  </a:schemeClr>
                </a:solidFill>
                <a:effectLst/>
                <a:uLnTx/>
                <a:uFillTx/>
                <a:latin typeface="+mn-lt"/>
                <a:ea typeface="+mn-ea"/>
                <a:cs typeface="+mn-cs"/>
              </a:rPr>
              <a:t>Points</a:t>
            </a:r>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 only</a:t>
            </a:r>
          </a:p>
          <a:p>
            <a:pPr marL="557210" marR="0" lvl="1" indent="-214312" algn="l" defTabSz="685797"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0" u="none" strike="noStrike" kern="1200" cap="none" spc="0" normalizeH="0" baseline="0" noProof="0" dirty="0">
                <a:ln>
                  <a:noFill/>
                </a:ln>
                <a:solidFill>
                  <a:schemeClr val="tx2">
                    <a:lumMod val="75000"/>
                  </a:schemeClr>
                </a:solidFill>
                <a:effectLst/>
                <a:uLnTx/>
                <a:uFillTx/>
                <a:latin typeface="+mn-lt"/>
                <a:ea typeface="+mn-ea"/>
                <a:cs typeface="+mn-cs"/>
              </a:rPr>
              <a:t>3-5 at most </a:t>
            </a:r>
          </a:p>
          <a:p>
            <a:pPr lvl="0"/>
            <a:r>
              <a:rPr lang="en-US" dirty="0">
                <a:solidFill>
                  <a:schemeClr val="tx2">
                    <a:lumMod val="75000"/>
                  </a:schemeClr>
                </a:solidFill>
              </a:rPr>
              <a:t>No full sentences</a:t>
            </a:r>
          </a:p>
        </p:txBody>
      </p:sp>
    </p:spTree>
    <p:extLst>
      <p:ext uri="{BB962C8B-B14F-4D97-AF65-F5344CB8AC3E}">
        <p14:creationId xmlns:p14="http://schemas.microsoft.com/office/powerpoint/2010/main" val="215290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DC01A62-4E3B-4BB3-83ED-C7F9244160C7}"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B0EDC993-7B51-7045-8F74-9BC598369DEA}"/>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CF4D34C9-2547-EA45-900F-7614C0DC1BE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F89746B5-29EF-4F46-82F3-C0426F512E35}"/>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133088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608290F-4277-4C29-8594-8E985B215DFB}"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C0EB5C97-D0F0-A54B-9E4A-38721BCFBC2D}"/>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2596B629-81DF-304E-834B-0D0108929A0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9D5AC5C-4D91-B145-AFF0-C6CB3DB6D8A4}"/>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3523395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505F02B-84E3-42B7-8FDA-6FD6100DC5C3}"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76059876-1E9C-124D-B616-D30C832B706A}"/>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BF1B79C3-8227-4242-9ED1-952FBBB99BD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9F156820-67C6-4B48-9CBF-F881AE7CEB84}"/>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15308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D0C6D7EB-9B18-4541-98BD-32F10EA1AD87}" type="slidenum">
              <a:rPr lang="en-US" smtClean="0">
                <a:solidFill>
                  <a:srgbClr val="90C226"/>
                </a:solidFill>
              </a:rPr>
              <a:pPr>
                <a:defRPr/>
              </a:pPr>
              <a:t>‹#›</a:t>
            </a:fld>
            <a:endParaRPr lang="en-US" dirty="0">
              <a:solidFill>
                <a:srgbClr val="90C226"/>
              </a:solidFill>
            </a:endParaRPr>
          </a:p>
        </p:txBody>
      </p:sp>
      <p:cxnSp>
        <p:nvCxnSpPr>
          <p:cNvPr id="10" name="Straight Connector 9">
            <a:extLst>
              <a:ext uri="{FF2B5EF4-FFF2-40B4-BE49-F238E27FC236}">
                <a16:creationId xmlns:a16="http://schemas.microsoft.com/office/drawing/2014/main" id="{ACD0782D-376F-6B48-B8BB-2263F0D9ECC6}"/>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 descr="cid:image002.png@01D3CFD4.A54A9060">
            <a:extLst>
              <a:ext uri="{FF2B5EF4-FFF2-40B4-BE49-F238E27FC236}">
                <a16:creationId xmlns:a16="http://schemas.microsoft.com/office/drawing/2014/main" id="{BD7C2900-76C4-E541-BBE5-C7EF69E7D96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60F9A8B1-DB7D-B042-8162-FE0D3C18FA33}"/>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30236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DA059BE-293F-488B-A019-0151A276C317}" type="slidenum">
              <a:rPr lang="en-US" smtClean="0">
                <a:solidFill>
                  <a:srgbClr val="90C226"/>
                </a:solidFill>
              </a:rPr>
              <a:pPr>
                <a:defRPr/>
              </a:pPr>
              <a:t>‹#›</a:t>
            </a:fld>
            <a:endParaRPr lang="en-US" dirty="0">
              <a:solidFill>
                <a:srgbClr val="90C226"/>
              </a:solidFill>
            </a:endParaRPr>
          </a:p>
        </p:txBody>
      </p:sp>
      <p:cxnSp>
        <p:nvCxnSpPr>
          <p:cNvPr id="6" name="Straight Connector 5">
            <a:extLst>
              <a:ext uri="{FF2B5EF4-FFF2-40B4-BE49-F238E27FC236}">
                <a16:creationId xmlns:a16="http://schemas.microsoft.com/office/drawing/2014/main" id="{6B6824FB-EA14-7748-81CF-5199E918ABD9}"/>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1" descr="cid:image002.png@01D3CFD4.A54A9060">
            <a:extLst>
              <a:ext uri="{FF2B5EF4-FFF2-40B4-BE49-F238E27FC236}">
                <a16:creationId xmlns:a16="http://schemas.microsoft.com/office/drawing/2014/main" id="{2DAD7232-F1A6-4D4A-9373-C165697EDF3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E777B68-DF34-254C-9B8A-16DF498C3DD3}"/>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384214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3" name="Footer Placeholder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1D24FD47-8FFB-463A-8E11-73BC8FA658D4}" type="slidenum">
              <a:rPr lang="en-US" smtClean="0">
                <a:solidFill>
                  <a:srgbClr val="90C226"/>
                </a:solidFill>
              </a:rPr>
              <a:pPr>
                <a:defRPr/>
              </a:pPr>
              <a:t>‹#›</a:t>
            </a:fld>
            <a:endParaRPr lang="en-US" dirty="0">
              <a:solidFill>
                <a:srgbClr val="90C226"/>
              </a:solidFill>
            </a:endParaRPr>
          </a:p>
        </p:txBody>
      </p:sp>
      <p:cxnSp>
        <p:nvCxnSpPr>
          <p:cNvPr id="5" name="Straight Connector 4">
            <a:extLst>
              <a:ext uri="{FF2B5EF4-FFF2-40B4-BE49-F238E27FC236}">
                <a16:creationId xmlns:a16="http://schemas.microsoft.com/office/drawing/2014/main" id="{29909A07-49B7-6649-84F1-7C09D79F5C6C}"/>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1" descr="cid:image002.png@01D3CFD4.A54A9060">
            <a:extLst>
              <a:ext uri="{FF2B5EF4-FFF2-40B4-BE49-F238E27FC236}">
                <a16:creationId xmlns:a16="http://schemas.microsoft.com/office/drawing/2014/main" id="{73C597D2-3935-134C-A04C-D9847823ECB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73E29AB4-083A-284E-B82A-CD1053920162}"/>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157812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EBA2174-C773-4E89-A2F3-D1F7364814B7}"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132240D1-0ADC-C040-BDD7-DFEB065FB3D1}"/>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CB276829-36B6-3F44-95DC-CA7412FAE3D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7F56FD3E-1B40-4241-86ED-121F75EB3E07}"/>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63687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5FFB177-382A-4CCA-8CB9-685D975E3299}"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F2DDE3C6-762E-5545-82AB-E73ED9204B51}"/>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4D4F4D00-5B7A-8746-9F09-A19A33DBC7E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42BC7445-2EEC-B141-B671-BE1699199570}"/>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310655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cxnSp>
        <p:nvCxnSpPr>
          <p:cNvPr id="18" name="Straight Connector 17">
            <a:extLst>
              <a:ext uri="{FF2B5EF4-FFF2-40B4-BE49-F238E27FC236}">
                <a16:creationId xmlns:a16="http://schemas.microsoft.com/office/drawing/2014/main" id="{CF671F7C-56E5-CD4F-9503-59910149EBAD}"/>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Picture 1" descr="cid:image002.png@01D3CFD4.A54A9060">
            <a:extLst>
              <a:ext uri="{FF2B5EF4-FFF2-40B4-BE49-F238E27FC236}">
                <a16:creationId xmlns:a16="http://schemas.microsoft.com/office/drawing/2014/main" id="{4094C268-A2F9-EC40-8D1D-3AE608A8DEAC}"/>
              </a:ext>
            </a:extLst>
          </p:cNvPr>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199359" y="6540995"/>
            <a:ext cx="340445"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a:extLst>
              <a:ext uri="{FF2B5EF4-FFF2-40B4-BE49-F238E27FC236}">
                <a16:creationId xmlns:a16="http://schemas.microsoft.com/office/drawing/2014/main" id="{51CF9F4A-6BEC-7A4C-BA3C-FDC00EC6B881}"/>
              </a:ext>
            </a:extLst>
          </p:cNvPr>
          <p:cNvSpPr txBox="1"/>
          <p:nvPr userDrawn="1"/>
        </p:nvSpPr>
        <p:spPr>
          <a:xfrm>
            <a:off x="453514" y="6604732"/>
            <a:ext cx="2053767" cy="215444"/>
          </a:xfrm>
          <a:prstGeom prst="rect">
            <a:avLst/>
          </a:prstGeom>
          <a:noFill/>
        </p:spPr>
        <p:txBody>
          <a:bodyPr wrap="none" rtlCol="0">
            <a:spAutoFit/>
          </a:bodyPr>
          <a:lstStyle/>
          <a:p>
            <a:pPr rtl="0"/>
            <a:r>
              <a:rPr lang="pt-BR" sz="800">
                <a:solidFill>
                  <a:schemeClr val="accent1"/>
                </a:solidFill>
              </a:rPr>
              <a:t>Government Performance Solutions, Inc.</a:t>
            </a:r>
          </a:p>
        </p:txBody>
      </p:sp>
    </p:spTree>
    <p:extLst>
      <p:ext uri="{BB962C8B-B14F-4D97-AF65-F5344CB8AC3E}">
        <p14:creationId xmlns:p14="http://schemas.microsoft.com/office/powerpoint/2010/main" val="233893662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689" r:id="rId17"/>
    <p:sldLayoutId id="2147483691" r:id="rId18"/>
    <p:sldLayoutId id="2147483692" r:id="rId19"/>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s://nantucketdataplatform.com/effective-population/"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hyperlink" Target="https://www.countyhealthrankings.org/app/massachusetts/2021/measure/factors/62/data?sort=sc-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C345-829E-4BEF-A666-62ACACAFAD37}"/>
              </a:ext>
            </a:extLst>
          </p:cNvPr>
          <p:cNvSpPr>
            <a:spLocks noGrp="1"/>
          </p:cNvSpPr>
          <p:nvPr>
            <p:ph type="ctrTitle"/>
          </p:nvPr>
        </p:nvSpPr>
        <p:spPr/>
        <p:txBody>
          <a:bodyPr/>
          <a:lstStyle/>
          <a:p>
            <a:pPr rtl="0"/>
            <a:br>
              <a:rPr lang="en-US" sz="4400" dirty="0"/>
            </a:br>
            <a:r>
              <a:rPr lang="pt-BR" sz="4400"/>
              <a:t>Relatório de Avaliação de Saúde Comportamental de Nantucket</a:t>
            </a:r>
          </a:p>
        </p:txBody>
      </p:sp>
      <p:sp>
        <p:nvSpPr>
          <p:cNvPr id="3" name="Subtitle 2">
            <a:extLst>
              <a:ext uri="{FF2B5EF4-FFF2-40B4-BE49-F238E27FC236}">
                <a16:creationId xmlns:a16="http://schemas.microsoft.com/office/drawing/2014/main" id="{0DE881BC-A853-416C-89CC-398DCCD7D2E5}"/>
              </a:ext>
            </a:extLst>
          </p:cNvPr>
          <p:cNvSpPr>
            <a:spLocks noGrp="1"/>
          </p:cNvSpPr>
          <p:nvPr>
            <p:ph type="subTitle" idx="1"/>
          </p:nvPr>
        </p:nvSpPr>
        <p:spPr/>
        <p:txBody>
          <a:bodyPr/>
          <a:lstStyle/>
          <a:p>
            <a:pPr rtl="0"/>
            <a:r>
              <a:rPr lang="pt-BR">
                <a:solidFill>
                  <a:srgbClr val="3F3F3F"/>
                </a:solidFill>
              </a:rPr>
              <a:t>1º de setembro de 2021</a:t>
            </a:r>
          </a:p>
        </p:txBody>
      </p:sp>
      <p:sp>
        <p:nvSpPr>
          <p:cNvPr id="4" name="Slide Number Placeholder 3">
            <a:extLst>
              <a:ext uri="{FF2B5EF4-FFF2-40B4-BE49-F238E27FC236}">
                <a16:creationId xmlns:a16="http://schemas.microsoft.com/office/drawing/2014/main" id="{CB57804F-E091-4DB2-A109-BE47B496362A}"/>
              </a:ext>
            </a:extLst>
          </p:cNvPr>
          <p:cNvSpPr>
            <a:spLocks noGrp="1"/>
          </p:cNvSpPr>
          <p:nvPr>
            <p:ph type="sldNum" sz="quarter" idx="12"/>
          </p:nvPr>
        </p:nvSpPr>
        <p:spPr/>
        <p:txBody>
          <a:bodyPr/>
          <a:lstStyle/>
          <a:p>
            <a:pPr rtl="0">
              <a:defRPr/>
            </a:pPr>
            <a:fld id="{5E52DBF7-E32B-4CED-AA89-713BB9AF174E}" type="slidenum">
              <a:rPr>
                <a:solidFill>
                  <a:srgbClr val="90C226"/>
                </a:solidFill>
              </a:rPr>
              <a:pPr>
                <a:defRPr/>
              </a:pPr>
              <a:t>1</a:t>
            </a:fld>
            <a:endParaRPr>
              <a:solidFill>
                <a:srgbClr val="90C226"/>
              </a:solidFill>
            </a:endParaRPr>
          </a:p>
        </p:txBody>
      </p:sp>
      <p:sp>
        <p:nvSpPr>
          <p:cNvPr id="5" name="Rectangle 4">
            <a:extLst>
              <a:ext uri="{FF2B5EF4-FFF2-40B4-BE49-F238E27FC236}">
                <a16:creationId xmlns:a16="http://schemas.microsoft.com/office/drawing/2014/main" id="{A18685B7-10E7-4664-897E-5F62784FF8D5}"/>
              </a:ext>
            </a:extLst>
          </p:cNvPr>
          <p:cNvSpPr/>
          <p:nvPr/>
        </p:nvSpPr>
        <p:spPr>
          <a:xfrm>
            <a:off x="5735811" y="441153"/>
            <a:ext cx="3538191" cy="151656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a:t>Informação preliminar: </a:t>
            </a:r>
          </a:p>
          <a:p>
            <a:pPr algn="ctr" rtl="0"/>
            <a:r>
              <a:rPr lang="pt-BR"/>
              <a:t>01/09/2021 </a:t>
            </a:r>
            <a:r>
              <a:rPr lang="pt-BR">
                <a:solidFill>
                  <a:schemeClr val="tx1"/>
                </a:solidFill>
                <a:highlight>
                  <a:srgbClr val="FFFF00"/>
                </a:highlight>
              </a:rPr>
              <a:t>VERSÃO ATUALIZADA</a:t>
            </a:r>
            <a:r>
              <a:rPr lang="pt-BR"/>
              <a:t> </a:t>
            </a:r>
          </a:p>
          <a:p>
            <a:pPr algn="ctr" rtl="0"/>
            <a:r>
              <a:rPr lang="pt-BR"/>
              <a:t>AINDA NÃO ESTÁ PRONTO PARA A DISTRIBUIÇÃO COMUNITÁRIA</a:t>
            </a:r>
          </a:p>
        </p:txBody>
      </p:sp>
    </p:spTree>
    <p:extLst>
      <p:ext uri="{BB962C8B-B14F-4D97-AF65-F5344CB8AC3E}">
        <p14:creationId xmlns:p14="http://schemas.microsoft.com/office/powerpoint/2010/main" val="71862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440840" y="91440"/>
            <a:ext cx="10352575" cy="640080"/>
          </a:xfrm>
        </p:spPr>
        <p:txBody>
          <a:bodyPr>
            <a:normAutofit fontScale="90000"/>
          </a:bodyPr>
          <a:lstStyle/>
          <a:p>
            <a:pPr rtl="0"/>
            <a:r>
              <a:rPr lang="pt-BR" dirty="0"/>
              <a:t>Resumo executivo (8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440840" y="731520"/>
            <a:ext cx="11029841" cy="5125721"/>
          </a:xfrm>
        </p:spPr>
        <p:txBody>
          <a:bodyPr anchor="t">
            <a:noAutofit/>
          </a:bodyPr>
          <a:lstStyle/>
          <a:p>
            <a:pPr rtl="0"/>
            <a:r>
              <a:rPr lang="pt-BR" sz="1100" b="1" dirty="0">
                <a:solidFill>
                  <a:srgbClr val="3F3F3F"/>
                </a:solidFill>
              </a:rPr>
              <a:t>Considerações para a implementação</a:t>
            </a:r>
            <a:r>
              <a:rPr lang="pt-BR" sz="1100" dirty="0">
                <a:solidFill>
                  <a:srgbClr val="3F3F3F"/>
                </a:solidFill>
              </a:rPr>
              <a:t>:</a:t>
            </a:r>
          </a:p>
          <a:p>
            <a:pPr marL="285750" indent="-285750" rtl="0">
              <a:buFont typeface="Wingdings" panose="05000000000000000000" pitchFamily="2" charset="2"/>
              <a:buChar char="§"/>
            </a:pPr>
            <a:r>
              <a:rPr lang="pt-BR" sz="1100" dirty="0">
                <a:solidFill>
                  <a:srgbClr val="3F3F3F"/>
                </a:solidFill>
              </a:rPr>
              <a:t>Alguns líderes comunitários expressaram interesse em planejar uma resposta coordenada para transformar o sistema de assistência à saúde. Qualquer esforço desse tipo deve ser cuidadosamente planejado para evitar riscos previsíveis. Com base em nossa experiência e nas orientações recebidas da comunidade, a GPS compilou uma lista de considerações para a implementação.</a:t>
            </a:r>
          </a:p>
          <a:p>
            <a:pPr marL="285750" indent="-285750" rtl="0">
              <a:buFont typeface="Wingdings" panose="05000000000000000000" pitchFamily="2" charset="2"/>
              <a:buChar char="§"/>
            </a:pPr>
            <a:r>
              <a:rPr lang="pt-BR" sz="1100" dirty="0">
                <a:solidFill>
                  <a:srgbClr val="3F3F3F"/>
                </a:solidFill>
              </a:rPr>
              <a:t>Nantucket carece de um sistema de atendimento e, portanto, conta com indivíduos comprometidos para evitar que as pessoas sejam esquecidas. Isso resulta em oportunidades perdidas de prevenir ou intervir em problemas crescentes, sofrimento desnecessário e esgotamento do fornecedor. Estabeleça regras básicas e princípios operacionais entre os fornecedores que possibilitem um atendimento contínuo onde os limites do fornecedor são invisíveis para as pessoas que procuram atendimento e minimizam a competição por financiamento limitado.</a:t>
            </a:r>
          </a:p>
          <a:p>
            <a:pPr marL="742950" lvl="1" indent="-285750" rtl="0">
              <a:buFont typeface="Wingdings" panose="05000000000000000000" pitchFamily="2" charset="2"/>
              <a:buChar char="§"/>
            </a:pPr>
            <a:r>
              <a:rPr lang="pt-BR" sz="1100" dirty="0">
                <a:solidFill>
                  <a:srgbClr val="3F3F3F"/>
                </a:solidFill>
              </a:rPr>
              <a:t>Encontre um líder ou grupo de líderes cooperativos: Esforços que geram transformação requerem liderança persistente e apaixonada por meio dos desafios atuais para o sistema funcione melhor. Trabalhe no sistema atual e em direção ao sistema desejado, maximizando os recursos existentes e, ao mesmo tempo, construindo intencionalmente a capacidade de liderança necessária.</a:t>
            </a:r>
          </a:p>
          <a:p>
            <a:pPr marL="742950" lvl="1" indent="-285750" rtl="0">
              <a:buFont typeface="Wingdings" panose="05000000000000000000" pitchFamily="2" charset="2"/>
              <a:buChar char="§"/>
            </a:pPr>
            <a:r>
              <a:rPr lang="pt-BR" sz="1100" dirty="0">
                <a:solidFill>
                  <a:srgbClr val="3F3F3F"/>
                </a:solidFill>
              </a:rPr>
              <a:t>Maximize a experiência do projeto do sistema: Envolva um grupo de líderes da ilha e um grupo de especialistas fora da ilha para ajudar a projetar o sistema, combinando o conhecimento do sistema atual da ilha e seus limites com as oportunidades apresentadas por práticas líderes em tratamento, pagamento e organização. Busque lições que possam ser aprendidas com outras comunidades e adapte-as aos pontos fortes e desafios de Nantucket. Estabeleça medidas para o avanço do sistema e assuma o compromisso de monitorar e celebrar as conquistas.</a:t>
            </a:r>
          </a:p>
          <a:p>
            <a:pPr marL="742950" lvl="1" indent="-285750" rtl="0">
              <a:buFont typeface="Wingdings" panose="05000000000000000000" pitchFamily="2" charset="2"/>
              <a:buChar char="§"/>
            </a:pPr>
            <a:r>
              <a:rPr lang="pt-BR" sz="1100" dirty="0">
                <a:solidFill>
                  <a:srgbClr val="3F3F3F"/>
                </a:solidFill>
              </a:rPr>
              <a:t>Esteja disposto a fortalecer: O sistema atual da ilha está fragmentado e cada grupo opera em pequena escala. A combinação de algumas dessas organizações resultará em eficiências operacionais e reduzirá o desafio de coordenação entre grupos fragmentados. Declare os incentivos e preocupações organizacionais abertamente e construa um sistema onde todos tenham sucesso. Executar acordos pode ser um meio-termo.</a:t>
            </a:r>
          </a:p>
          <a:p>
            <a:pPr marL="742950" lvl="1" indent="-285750" rtl="0">
              <a:buFont typeface="Wingdings" panose="05000000000000000000" pitchFamily="2" charset="2"/>
              <a:buChar char="§"/>
            </a:pPr>
            <a:r>
              <a:rPr lang="pt-BR" sz="1100" dirty="0">
                <a:solidFill>
                  <a:srgbClr val="3F3F3F"/>
                </a:solidFill>
              </a:rPr>
              <a:t>Dedique-se de maneira diferente: A GPS não teve sucesso em reunir a participação adequada de comunidades sub-representadas. Os líderes na fase 2 e acima devem encontrar líderes confiáveis nessas comunidades e envolvê-los na concepção e execução da iniciativa, cooptando os canais de confiança existentes para quebrar as barreiras. Além disso, as mensagens unificadas (e antecipadas) e o reforço constante fortalecerão o envolvimento da comunidade e garantirão uma voz diversificada e abrangente da comunidade e uma avaliação honesta das lacunas e oportunidades. Aumente a conscientização da comunidade e apoie e crie maneiras mais fáceis para as pessoas entenderem e acessarem os serviços.</a:t>
            </a:r>
          </a:p>
          <a:p>
            <a:pPr marL="742950" lvl="1" indent="-285750" rtl="0">
              <a:buFont typeface="Wingdings" panose="05000000000000000000" pitchFamily="2" charset="2"/>
              <a:buChar char="§"/>
            </a:pPr>
            <a:r>
              <a:rPr lang="pt-BR" sz="1100" dirty="0">
                <a:solidFill>
                  <a:srgbClr val="3F3F3F"/>
                </a:solidFill>
              </a:rPr>
              <a:t>Faça uso dos dons da comunidade: Nantucket é o lar de muitos indivíduos influentes. Aproveite essas conexões com os principais especialistas (por exemplo, Mass General) e uma comunidade filantrópica bem estabelecida para projetar um sistema melhor e fornecer o financiamento para construir uma ponte em direção a um modelo de custo sustentável e flexível. </a:t>
            </a:r>
          </a:p>
          <a:p>
            <a:pPr marL="742950" lvl="1" indent="-285750" rtl="0">
              <a:buFont typeface="Wingdings" panose="05000000000000000000" pitchFamily="2" charset="2"/>
              <a:buChar char="§"/>
            </a:pPr>
            <a:r>
              <a:rPr lang="pt-BR" sz="1100" dirty="0">
                <a:solidFill>
                  <a:srgbClr val="3F3F3F"/>
                </a:solidFill>
              </a:rPr>
              <a:t>Fortaleça os esforços de defesa e estratégia: Fique por dentro das políticas estaduais e federais, monitorando e se posicionando para mudanças e defendendo políticas que promovam metas de acesso, acessibilidade e engajamento.</a:t>
            </a:r>
          </a:p>
          <a:p>
            <a:pPr marL="1200150" lvl="2"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lvl="1"/>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10</a:t>
            </a:fld>
            <a:endParaRPr>
              <a:solidFill>
                <a:srgbClr val="90C226"/>
              </a:solidFill>
            </a:endParaRPr>
          </a:p>
        </p:txBody>
      </p:sp>
    </p:spTree>
    <p:extLst>
      <p:ext uri="{BB962C8B-B14F-4D97-AF65-F5344CB8AC3E}">
        <p14:creationId xmlns:p14="http://schemas.microsoft.com/office/powerpoint/2010/main" val="143194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564826" y="81733"/>
            <a:ext cx="10352575" cy="640080"/>
          </a:xfrm>
        </p:spPr>
        <p:txBody>
          <a:bodyPr>
            <a:normAutofit fontScale="90000"/>
          </a:bodyPr>
          <a:lstStyle/>
          <a:p>
            <a:pPr rtl="0"/>
            <a:r>
              <a:rPr lang="pt-BR" dirty="0"/>
              <a:t>Conteúdos</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564826" y="1053204"/>
            <a:ext cx="5283201" cy="759461"/>
          </a:xfrm>
        </p:spPr>
        <p:txBody>
          <a:bodyPr anchor="t">
            <a:normAutofit/>
          </a:bodyPr>
          <a:lstStyle/>
          <a:p>
            <a:pPr rtl="0"/>
            <a:r>
              <a:rPr lang="pt-BR" sz="1100" b="1" dirty="0">
                <a:solidFill>
                  <a:srgbClr val="3F3F3F"/>
                </a:solidFill>
              </a:rPr>
              <a:t>Esta versão RASCUNHO do relatório final contém um resumo executivo com anexos. Os links são usados para auxiliar na navegação:</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2</a:t>
            </a:fld>
            <a:endParaRPr>
              <a:solidFill>
                <a:srgbClr val="90C226"/>
              </a:solidFill>
            </a:endParaRPr>
          </a:p>
        </p:txBody>
      </p:sp>
      <p:sp>
        <p:nvSpPr>
          <p:cNvPr id="5" name="TextBox 4">
            <a:extLst>
              <a:ext uri="{FF2B5EF4-FFF2-40B4-BE49-F238E27FC236}">
                <a16:creationId xmlns:a16="http://schemas.microsoft.com/office/drawing/2014/main" id="{FFBDC531-8AD8-45F6-9EE4-7791CEBB72B5}"/>
              </a:ext>
            </a:extLst>
          </p:cNvPr>
          <p:cNvSpPr txBox="1"/>
          <p:nvPr/>
        </p:nvSpPr>
        <p:spPr>
          <a:xfrm>
            <a:off x="6253655" y="1053204"/>
            <a:ext cx="5588985" cy="5001369"/>
          </a:xfrm>
          <a:prstGeom prst="rect">
            <a:avLst/>
          </a:prstGeom>
          <a:noFill/>
        </p:spPr>
        <p:txBody>
          <a:bodyPr wrap="square" rtlCol="0">
            <a:spAutoFit/>
          </a:bodyPr>
          <a:lstStyle/>
          <a:p>
            <a:pPr rtl="0"/>
            <a:r>
              <a:rPr lang="pt-BR" sz="1100" b="1" dirty="0">
                <a:solidFill>
                  <a:srgbClr val="3F3F3F"/>
                </a:solidFill>
              </a:rPr>
              <a:t>Uma observação ao leitor: </a:t>
            </a:r>
          </a:p>
          <a:p>
            <a:pPr rtl="0"/>
            <a:r>
              <a:rPr lang="pt-BR" sz="1100" dirty="0">
                <a:solidFill>
                  <a:srgbClr val="3F3F3F"/>
                </a:solidFill>
              </a:rPr>
              <a:t>Este relatório da Government Performance Solutions, Inc. (GPS) é o resultado de um empenho prático para entender melhor as necessidades da comunidade e o que os líderes podem fazer a respeito. O relatório não é um estudo acadêmico. Aqui estão algumas advertências:</a:t>
            </a:r>
          </a:p>
          <a:p>
            <a:pPr marL="285750" indent="-285750" rtl="0">
              <a:buClr>
                <a:schemeClr val="accent1"/>
              </a:buClr>
              <a:buFont typeface="Wingdings" panose="05000000000000000000" pitchFamily="2" charset="2"/>
              <a:buChar char="§"/>
            </a:pPr>
            <a:r>
              <a:rPr lang="pt-BR" sz="1100" dirty="0">
                <a:solidFill>
                  <a:srgbClr val="3F3F3F"/>
                </a:solidFill>
              </a:rPr>
              <a:t>A análise é quantitativa sempre que possível, com dados coletados de fontes distintas. Prazos consistentes nem sempre estão disponíveis.</a:t>
            </a:r>
          </a:p>
          <a:p>
            <a:pPr marL="285750" indent="-285750" rtl="0">
              <a:buClr>
                <a:schemeClr val="accent1"/>
              </a:buClr>
              <a:buFont typeface="Wingdings" panose="05000000000000000000" pitchFamily="2" charset="2"/>
              <a:buChar char="§"/>
            </a:pPr>
            <a:r>
              <a:rPr lang="pt-BR" sz="1100" dirty="0">
                <a:solidFill>
                  <a:srgbClr val="3F3F3F"/>
                </a:solidFill>
              </a:rPr>
              <a:t>A COVID provavelmente contribuiu para mudanças nos tipos e na intensidade das necessidades e também ajudou as pessoas a entender que somos todos vulneráveis e que podemos nos adaptar muito rapidamente quando necessário. </a:t>
            </a:r>
          </a:p>
          <a:p>
            <a:pPr marL="285750" indent="-285750" rtl="0">
              <a:buClr>
                <a:schemeClr val="accent1"/>
              </a:buClr>
              <a:buFont typeface="Wingdings" panose="05000000000000000000" pitchFamily="2" charset="2"/>
              <a:buChar char="§"/>
            </a:pPr>
            <a:r>
              <a:rPr lang="pt-BR" sz="1100" dirty="0">
                <a:solidFill>
                  <a:srgbClr val="3F3F3F"/>
                </a:solidFill>
              </a:rPr>
              <a:t>As definições comumente usadas pela GPS incluem:</a:t>
            </a:r>
          </a:p>
          <a:p>
            <a:pPr marL="742950" lvl="1" indent="-285750" rtl="0">
              <a:buClr>
                <a:schemeClr val="accent1"/>
              </a:buClr>
              <a:buFont typeface="Wingdings" panose="05000000000000000000" pitchFamily="2" charset="2"/>
              <a:buChar char="§"/>
            </a:pPr>
            <a:r>
              <a:rPr lang="pt-BR" sz="1100" dirty="0">
                <a:solidFill>
                  <a:srgbClr val="3F3F3F"/>
                </a:solidFill>
              </a:rPr>
              <a:t>Saúde comportamental (SC) é composta por serviços de Saúde Mental (SM) e serviços de Transtorno por Uso de Substâncias (US ou TUS).</a:t>
            </a:r>
          </a:p>
          <a:p>
            <a:pPr marL="742950" lvl="1" indent="-285750" rtl="0">
              <a:buClr>
                <a:schemeClr val="accent1"/>
              </a:buClr>
              <a:buFont typeface="Wingdings" panose="05000000000000000000" pitchFamily="2" charset="2"/>
              <a:buChar char="§"/>
            </a:pPr>
            <a:r>
              <a:rPr lang="pt-BR" sz="1100" dirty="0">
                <a:solidFill>
                  <a:srgbClr val="3F3F3F"/>
                </a:solidFill>
              </a:rPr>
              <a:t>“Fornecedor” se aplica àquele que presta serviços de SM/US, incluindo assistentes sociais clínicos licenciados, orientadores, psiquiatria especializada e outras funções. Granularidade adicional será necessária ao fechar as lacunas.</a:t>
            </a:r>
          </a:p>
          <a:p>
            <a:pPr marL="285750" indent="-285750" rtl="0">
              <a:buClr>
                <a:schemeClr val="accent1"/>
              </a:buClr>
              <a:buFont typeface="Wingdings" panose="05000000000000000000" pitchFamily="2" charset="2"/>
              <a:buChar char="§"/>
            </a:pPr>
            <a:r>
              <a:rPr lang="pt-BR" sz="1100" dirty="0">
                <a:solidFill>
                  <a:srgbClr val="3F3F3F"/>
                </a:solidFill>
              </a:rPr>
              <a:t>A GPS tentou usar uma linguagem simples para descrever as lacunas e oportunidades do sistema. Nenhuma crítica é implícita. </a:t>
            </a:r>
          </a:p>
          <a:p>
            <a:pPr marL="285750" indent="-285750" rtl="0">
              <a:buClr>
                <a:schemeClr val="accent1"/>
              </a:buClr>
              <a:buFont typeface="Wingdings" panose="05000000000000000000" pitchFamily="2" charset="2"/>
              <a:buChar char="§"/>
            </a:pPr>
            <a:r>
              <a:rPr lang="pt-BR" sz="1100" dirty="0">
                <a:solidFill>
                  <a:srgbClr val="3F3F3F"/>
                </a:solidFill>
              </a:rPr>
              <a:t>Há muitos na comunidade que ultrapassam as expectativas todos os dias, mas os serviços não atendem às necessidades. A GPS é grata pela generosidade destes profissionais em ajudar a conduzir esta avaliação.</a:t>
            </a:r>
          </a:p>
          <a:p>
            <a:pPr marL="285750" indent="-285750" rtl="0">
              <a:buClr>
                <a:schemeClr val="accent1"/>
              </a:buClr>
              <a:buFont typeface="Wingdings" panose="05000000000000000000" pitchFamily="2" charset="2"/>
              <a:buChar char="§"/>
            </a:pPr>
            <a:r>
              <a:rPr lang="pt-BR" sz="1100" dirty="0">
                <a:solidFill>
                  <a:srgbClr val="3F3F3F"/>
                </a:solidFill>
              </a:rPr>
              <a:t>A experiência de cada membro da comunidade com o sistema SC varia e o mesmo vale para os fornecedores. A GPS tentou apresentar uma imagem equilibrada dessas experiências sem usar historinhas de cortar o coração para ilustrar as necessidades, nem documentamos os esforços dos fornecedores como heroicos, mesmo quando o são. </a:t>
            </a:r>
          </a:p>
          <a:p>
            <a:pPr marL="285750" indent="-285750" rtl="0">
              <a:buClr>
                <a:schemeClr val="accent1"/>
              </a:buClr>
              <a:buFont typeface="Wingdings" panose="05000000000000000000" pitchFamily="2" charset="2"/>
              <a:buChar char="§"/>
            </a:pPr>
            <a:r>
              <a:rPr lang="pt-BR" sz="1100" dirty="0">
                <a:solidFill>
                  <a:srgbClr val="3F3F3F"/>
                </a:solidFill>
              </a:rPr>
              <a:t>Pode haver membros da comunidade com perspectivas e contribuições valiosas que não participaram da análise. A GPS recomenda a análise dessas descobertas junto à comunidade antes de qualquer planejamento futuro para garantir que os serviços futuros correspondam às necessidades e preferências da comunidade.</a:t>
            </a:r>
          </a:p>
        </p:txBody>
      </p:sp>
      <p:graphicFrame>
        <p:nvGraphicFramePr>
          <p:cNvPr id="6" name="Table 6">
            <a:extLst>
              <a:ext uri="{FF2B5EF4-FFF2-40B4-BE49-F238E27FC236}">
                <a16:creationId xmlns:a16="http://schemas.microsoft.com/office/drawing/2014/main" id="{E9C02BE3-1FB1-41F7-A26C-76C58FFCFE89}"/>
              </a:ext>
            </a:extLst>
          </p:cNvPr>
          <p:cNvGraphicFramePr>
            <a:graphicFrameLocks noGrp="1"/>
          </p:cNvGraphicFramePr>
          <p:nvPr>
            <p:extLst>
              <p:ext uri="{D42A27DB-BD31-4B8C-83A1-F6EECF244321}">
                <p14:modId xmlns:p14="http://schemas.microsoft.com/office/powerpoint/2010/main" val="699866666"/>
              </p:ext>
            </p:extLst>
          </p:nvPr>
        </p:nvGraphicFramePr>
        <p:xfrm>
          <a:off x="564826" y="1802457"/>
          <a:ext cx="5298441" cy="4312170"/>
        </p:xfrm>
        <a:graphic>
          <a:graphicData uri="http://schemas.openxmlformats.org/drawingml/2006/table">
            <a:tbl>
              <a:tblPr firstRow="1" bandRow="1">
                <a:tableStyleId>{69012ECD-51FC-41F1-AA8D-1B2483CD663E}</a:tableStyleId>
              </a:tblPr>
              <a:tblGrid>
                <a:gridCol w="3675361">
                  <a:extLst>
                    <a:ext uri="{9D8B030D-6E8A-4147-A177-3AD203B41FA5}">
                      <a16:colId xmlns:a16="http://schemas.microsoft.com/office/drawing/2014/main" val="2595571521"/>
                    </a:ext>
                  </a:extLst>
                </a:gridCol>
                <a:gridCol w="1623080">
                  <a:extLst>
                    <a:ext uri="{9D8B030D-6E8A-4147-A177-3AD203B41FA5}">
                      <a16:colId xmlns:a16="http://schemas.microsoft.com/office/drawing/2014/main" val="2422140704"/>
                    </a:ext>
                  </a:extLst>
                </a:gridCol>
              </a:tblGrid>
              <a:tr h="471690">
                <a:tc>
                  <a:txBody>
                    <a:bodyPr/>
                    <a:lstStyle/>
                    <a:p>
                      <a:pPr rtl="0"/>
                      <a:r>
                        <a:rPr lang="pt-BR" sz="1600" dirty="0"/>
                        <a:t>Seção</a:t>
                      </a:r>
                    </a:p>
                  </a:txBody>
                  <a:tcPr/>
                </a:tc>
                <a:tc>
                  <a:txBody>
                    <a:bodyPr/>
                    <a:lstStyle/>
                    <a:p>
                      <a:pPr algn="ctr" rtl="0"/>
                      <a:r>
                        <a:rPr lang="pt-BR" sz="1600"/>
                        <a:t>Página</a:t>
                      </a:r>
                    </a:p>
                  </a:txBody>
                  <a:tcPr/>
                </a:tc>
                <a:extLst>
                  <a:ext uri="{0D108BD9-81ED-4DB2-BD59-A6C34878D82A}">
                    <a16:rowId xmlns:a16="http://schemas.microsoft.com/office/drawing/2014/main" val="2010398939"/>
                  </a:ext>
                </a:extLst>
              </a:tr>
              <a:tr h="1959537">
                <a:tc>
                  <a:txBody>
                    <a:bodyPr/>
                    <a:lstStyle/>
                    <a:p>
                      <a:pPr rtl="0"/>
                      <a:r>
                        <a:rPr lang="pt-BR" sz="1600">
                          <a:solidFill>
                            <a:srgbClr val="3F3F3F"/>
                          </a:solidFill>
                        </a:rPr>
                        <a:t>Resumo executivo:</a:t>
                      </a:r>
                    </a:p>
                    <a:p>
                      <a:pPr marL="285750" indent="-285750" rtl="0">
                        <a:buClr>
                          <a:schemeClr val="accent1"/>
                        </a:buClr>
                        <a:buFont typeface="Wingdings" panose="05000000000000000000" pitchFamily="2" charset="2"/>
                        <a:buChar char="§"/>
                      </a:pPr>
                      <a:r>
                        <a:rPr lang="pt-BR" sz="1600">
                          <a:solidFill>
                            <a:srgbClr val="3F3F3F"/>
                          </a:solidFill>
                        </a:rPr>
                        <a:t>Motivo para a ação</a:t>
                      </a:r>
                    </a:p>
                    <a:p>
                      <a:pPr marL="285750" indent="-285750" rtl="0">
                        <a:buClr>
                          <a:schemeClr val="accent1"/>
                        </a:buClr>
                        <a:buFont typeface="Wingdings" panose="05000000000000000000" pitchFamily="2" charset="2"/>
                        <a:buChar char="§"/>
                      </a:pPr>
                      <a:r>
                        <a:rPr lang="pt-BR" sz="1600">
                          <a:solidFill>
                            <a:srgbClr val="3F3F3F"/>
                          </a:solidFill>
                        </a:rPr>
                        <a:t>Processo da fase 1</a:t>
                      </a:r>
                    </a:p>
                    <a:p>
                      <a:pPr marL="285750" indent="-285750" rtl="0">
                        <a:buClr>
                          <a:schemeClr val="accent1"/>
                        </a:buClr>
                        <a:buFont typeface="Wingdings" panose="05000000000000000000" pitchFamily="2" charset="2"/>
                        <a:buChar char="§"/>
                      </a:pPr>
                      <a:r>
                        <a:rPr lang="pt-BR" sz="1600">
                          <a:solidFill>
                            <a:srgbClr val="3F3F3F"/>
                          </a:solidFill>
                        </a:rPr>
                        <a:t>Resumo sobre fornecedores</a:t>
                      </a:r>
                    </a:p>
                    <a:p>
                      <a:pPr marL="285750" indent="-285750" rtl="0">
                        <a:buClr>
                          <a:schemeClr val="accent1"/>
                        </a:buClr>
                        <a:buFont typeface="Wingdings" panose="05000000000000000000" pitchFamily="2" charset="2"/>
                        <a:buChar char="§"/>
                      </a:pPr>
                      <a:r>
                        <a:rPr lang="pt-BR" sz="1600">
                          <a:solidFill>
                            <a:srgbClr val="3F3F3F"/>
                          </a:solidFill>
                        </a:rPr>
                        <a:t>Resumo sobre lacunas</a:t>
                      </a:r>
                    </a:p>
                    <a:p>
                      <a:pPr marL="285750" indent="-285750" rtl="0">
                        <a:buClr>
                          <a:schemeClr val="accent1"/>
                        </a:buClr>
                        <a:buFont typeface="Wingdings" panose="05000000000000000000" pitchFamily="2" charset="2"/>
                        <a:buChar char="§"/>
                      </a:pPr>
                      <a:r>
                        <a:rPr lang="pt-BR" sz="1600">
                          <a:solidFill>
                            <a:srgbClr val="3F3F3F"/>
                          </a:solidFill>
                        </a:rPr>
                        <a:t>Resposta potencial</a:t>
                      </a:r>
                    </a:p>
                    <a:p>
                      <a:pPr marL="285750" indent="-285750" rtl="0">
                        <a:buClr>
                          <a:schemeClr val="accent1"/>
                        </a:buClr>
                        <a:buFont typeface="Wingdings" panose="05000000000000000000" pitchFamily="2" charset="2"/>
                        <a:buChar char="§"/>
                      </a:pPr>
                      <a:r>
                        <a:rPr lang="pt-BR" sz="1600">
                          <a:solidFill>
                            <a:srgbClr val="3F3F3F"/>
                          </a:solidFill>
                        </a:rPr>
                        <a:t>Considerações sobre a implementação</a:t>
                      </a:r>
                    </a:p>
                  </a:txBody>
                  <a:tcPr/>
                </a:tc>
                <a:tc>
                  <a:txBody>
                    <a:bodyPr/>
                    <a:lstStyle/>
                    <a:p>
                      <a:pPr algn="ctr"/>
                      <a:endParaRPr lang="en-US" sz="1600" dirty="0">
                        <a:solidFill>
                          <a:srgbClr val="3F3F3F"/>
                        </a:solidFill>
                      </a:endParaRPr>
                    </a:p>
                    <a:p>
                      <a:pPr algn="ctr" rtl="0"/>
                      <a:r>
                        <a:rPr lang="pt-BR" sz="1600">
                          <a:solidFill>
                            <a:srgbClr val="3F3F3F"/>
                          </a:solidFill>
                        </a:rPr>
                        <a:t>3</a:t>
                      </a:r>
                    </a:p>
                    <a:p>
                      <a:pPr algn="ctr" rtl="0"/>
                      <a:r>
                        <a:rPr lang="pt-BR" sz="1600">
                          <a:solidFill>
                            <a:srgbClr val="3F3F3F"/>
                          </a:solidFill>
                        </a:rPr>
                        <a:t>4</a:t>
                      </a:r>
                    </a:p>
                    <a:p>
                      <a:pPr algn="ctr" rtl="0"/>
                      <a:r>
                        <a:rPr lang="pt-BR" sz="1600">
                          <a:solidFill>
                            <a:srgbClr val="3F3F3F"/>
                          </a:solidFill>
                        </a:rPr>
                        <a:t>5</a:t>
                      </a:r>
                    </a:p>
                    <a:p>
                      <a:pPr algn="ctr" rtl="0"/>
                      <a:r>
                        <a:rPr lang="pt-BR" sz="1600">
                          <a:solidFill>
                            <a:srgbClr val="3F3F3F"/>
                          </a:solidFill>
                        </a:rPr>
                        <a:t>7</a:t>
                      </a:r>
                    </a:p>
                    <a:p>
                      <a:pPr algn="ctr" rtl="0"/>
                      <a:r>
                        <a:rPr lang="pt-BR" sz="1600">
                          <a:solidFill>
                            <a:srgbClr val="3F3F3F"/>
                          </a:solidFill>
                        </a:rPr>
                        <a:t>8</a:t>
                      </a:r>
                    </a:p>
                    <a:p>
                      <a:pPr algn="ctr" rtl="0"/>
                      <a:r>
                        <a:rPr lang="pt-BR" sz="1600">
                          <a:solidFill>
                            <a:srgbClr val="3F3F3F"/>
                          </a:solidFill>
                        </a:rPr>
                        <a:t>10</a:t>
                      </a:r>
                    </a:p>
                  </a:txBody>
                  <a:tcPr/>
                </a:tc>
                <a:extLst>
                  <a:ext uri="{0D108BD9-81ED-4DB2-BD59-A6C34878D82A}">
                    <a16:rowId xmlns:a16="http://schemas.microsoft.com/office/drawing/2014/main" val="2877310234"/>
                  </a:ext>
                </a:extLst>
              </a:tr>
              <a:tr h="1705014">
                <a:tc>
                  <a:txBody>
                    <a:bodyPr/>
                    <a:lstStyle/>
                    <a:p>
                      <a:pPr rtl="0"/>
                      <a:r>
                        <a:rPr lang="pt-BR" sz="1600">
                          <a:solidFill>
                            <a:srgbClr val="3F3F3F"/>
                          </a:solidFill>
                        </a:rPr>
                        <a:t>Anexos:</a:t>
                      </a:r>
                    </a:p>
                    <a:p>
                      <a:pPr marL="342900" indent="-342900" algn="l" defTabSz="457200" rtl="0" eaLnBrk="1" latinLnBrk="0" hangingPunct="1">
                        <a:buClr>
                          <a:schemeClr val="accent1"/>
                        </a:buClr>
                        <a:buFont typeface="+mj-lt"/>
                        <a:buAutoNum type="arabicPeriod"/>
                      </a:pPr>
                      <a:r>
                        <a:rPr lang="pt-BR" sz="1600" kern="1200">
                          <a:solidFill>
                            <a:srgbClr val="3F3F3F"/>
                          </a:solidFill>
                          <a:latin typeface="+mn-lt"/>
                          <a:ea typeface="+mn-ea"/>
                          <a:cs typeface="+mn-cs"/>
                        </a:rPr>
                        <a:t>Estimativas de prevalência</a:t>
                      </a:r>
                    </a:p>
                    <a:p>
                      <a:pPr marL="342900" indent="-342900" algn="l" defTabSz="457200" rtl="0" eaLnBrk="1" latinLnBrk="0" hangingPunct="1">
                        <a:buClr>
                          <a:schemeClr val="accent1"/>
                        </a:buClr>
                        <a:buFont typeface="+mj-lt"/>
                        <a:buAutoNum type="arabicPeriod"/>
                      </a:pPr>
                      <a:r>
                        <a:rPr lang="pt-BR" sz="1600" kern="1200">
                          <a:solidFill>
                            <a:srgbClr val="3F3F3F"/>
                          </a:solidFill>
                          <a:latin typeface="+mn-lt"/>
                          <a:ea typeface="+mn-ea"/>
                          <a:cs typeface="+mn-cs"/>
                        </a:rPr>
                        <a:t>Visão geral da lacuna de 1 página</a:t>
                      </a:r>
                    </a:p>
                    <a:p>
                      <a:pPr marL="342900" indent="-342900" algn="l" defTabSz="457200" rtl="0" eaLnBrk="1" latinLnBrk="0" hangingPunct="1">
                        <a:buClr>
                          <a:schemeClr val="accent1"/>
                        </a:buClr>
                        <a:buFont typeface="+mj-lt"/>
                        <a:buAutoNum type="arabicPeriod"/>
                      </a:pPr>
                      <a:r>
                        <a:rPr lang="pt-BR" sz="1600" kern="1200">
                          <a:solidFill>
                            <a:srgbClr val="3F3F3F"/>
                          </a:solidFill>
                          <a:latin typeface="+mn-lt"/>
                          <a:ea typeface="+mn-ea"/>
                          <a:cs typeface="+mn-cs"/>
                        </a:rPr>
                        <a:t>Resumo sobre fornecedores</a:t>
                      </a:r>
                    </a:p>
                    <a:p>
                      <a:pPr marL="342900" indent="-342900" algn="l" defTabSz="457200" rtl="0" eaLnBrk="1" latinLnBrk="0" hangingPunct="1">
                        <a:buClr>
                          <a:schemeClr val="accent1"/>
                        </a:buClr>
                        <a:buFont typeface="+mj-lt"/>
                        <a:buAutoNum type="arabicPeriod"/>
                      </a:pPr>
                      <a:r>
                        <a:rPr lang="pt-BR" sz="1600">
                          <a:solidFill>
                            <a:srgbClr val="3F3F3F"/>
                          </a:solidFill>
                        </a:rPr>
                        <a:t>Perspectivas</a:t>
                      </a:r>
                      <a:r>
                        <a:rPr lang="pt-BR" sz="1600" kern="1200">
                          <a:solidFill>
                            <a:srgbClr val="3F3F3F"/>
                          </a:solidFill>
                          <a:latin typeface="+mn-lt"/>
                          <a:ea typeface="+mn-ea"/>
                          <a:cs typeface="+mn-cs"/>
                        </a:rPr>
                        <a:t> do levantamento na comunidade</a:t>
                      </a:r>
                    </a:p>
                    <a:p>
                      <a:pPr marL="342900" indent="-342900" algn="l" defTabSz="457200" rtl="0" eaLnBrk="1" latinLnBrk="0" hangingPunct="1">
                        <a:buClr>
                          <a:schemeClr val="accent1"/>
                        </a:buClr>
                        <a:buFont typeface="+mj-lt"/>
                        <a:buAutoNum type="arabicPeriod"/>
                      </a:pPr>
                      <a:r>
                        <a:rPr lang="pt-BR" sz="1600">
                          <a:solidFill>
                            <a:srgbClr val="3F3F3F"/>
                          </a:solidFill>
                        </a:rPr>
                        <a:t>Abreviações</a:t>
                      </a:r>
                    </a:p>
                  </a:txBody>
                  <a:tcPr/>
                </a:tc>
                <a:tc>
                  <a:txBody>
                    <a:bodyPr/>
                    <a:lstStyle/>
                    <a:p>
                      <a:pPr algn="ctr"/>
                      <a:endParaRPr lang="en-US" sz="1600" dirty="0"/>
                    </a:p>
                    <a:p>
                      <a:pPr algn="ctr" rtl="0"/>
                      <a:r>
                        <a:rPr lang="pt-BR" sz="1600" dirty="0">
                          <a:hlinkClick r:id="" action="ppaction://noaction"/>
                        </a:rPr>
                        <a:t>11</a:t>
                      </a:r>
                    </a:p>
                    <a:p>
                      <a:pPr algn="ctr" rtl="0"/>
                      <a:r>
                        <a:rPr lang="pt-BR" sz="1600" dirty="0">
                          <a:hlinkClick r:id="" action="ppaction://noaction"/>
                        </a:rPr>
                        <a:t>16</a:t>
                      </a:r>
                    </a:p>
                    <a:p>
                      <a:pPr algn="ctr" rtl="0"/>
                      <a:r>
                        <a:rPr lang="pt-BR" sz="1600" dirty="0">
                          <a:hlinkClick r:id="" action="ppaction://noaction"/>
                        </a:rPr>
                        <a:t>33</a:t>
                      </a:r>
                    </a:p>
                    <a:p>
                      <a:pPr algn="ctr" rtl="0"/>
                      <a:r>
                        <a:rPr lang="pt-BR" sz="1600" dirty="0">
                          <a:hlinkClick r:id="" action="ppaction://noaction"/>
                        </a:rPr>
                        <a:t>40</a:t>
                      </a:r>
                    </a:p>
                    <a:p>
                      <a:pPr algn="ctr" rtl="0"/>
                      <a:r>
                        <a:rPr lang="pt-BR" sz="1600" dirty="0">
                          <a:hlinkClick r:id="" action="ppaction://noaction"/>
                        </a:rPr>
                        <a:t>47</a:t>
                      </a:r>
                    </a:p>
                  </a:txBody>
                  <a:tcPr/>
                </a:tc>
                <a:extLst>
                  <a:ext uri="{0D108BD9-81ED-4DB2-BD59-A6C34878D82A}">
                    <a16:rowId xmlns:a16="http://schemas.microsoft.com/office/drawing/2014/main" val="988340910"/>
                  </a:ext>
                </a:extLst>
              </a:tr>
            </a:tbl>
          </a:graphicData>
        </a:graphic>
      </p:graphicFrame>
    </p:spTree>
    <p:extLst>
      <p:ext uri="{BB962C8B-B14F-4D97-AF65-F5344CB8AC3E}">
        <p14:creationId xmlns:p14="http://schemas.microsoft.com/office/powerpoint/2010/main" val="62317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272311" y="126688"/>
            <a:ext cx="10352575" cy="640080"/>
          </a:xfrm>
        </p:spPr>
        <p:txBody>
          <a:bodyPr>
            <a:normAutofit fontScale="90000"/>
          </a:bodyPr>
          <a:lstStyle/>
          <a:p>
            <a:pPr rtl="0"/>
            <a:r>
              <a:rPr lang="pt-BR" dirty="0"/>
              <a:t>Resumo executivo (1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272311" y="770348"/>
            <a:ext cx="11647377" cy="5125721"/>
          </a:xfrm>
        </p:spPr>
        <p:txBody>
          <a:bodyPr anchor="t">
            <a:noAutofit/>
          </a:bodyPr>
          <a:lstStyle/>
          <a:p>
            <a:pPr rtl="0"/>
            <a:r>
              <a:rPr lang="pt-BR" sz="1100" b="1" dirty="0">
                <a:solidFill>
                  <a:srgbClr val="3F3F3F"/>
                </a:solidFill>
              </a:rPr>
              <a:t>Motivo para a ação</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Nantucket é uma ilha isolada com uma população de cerca de 17.000 a 20.000 residentes o ano todo</a:t>
            </a:r>
            <a:r>
              <a:rPr lang="pt-BR" sz="1100" baseline="30000" dirty="0">
                <a:solidFill>
                  <a:srgbClr val="3F3F3F"/>
                </a:solidFill>
                <a:cs typeface="Arial"/>
                <a:sym typeface="Arial"/>
              </a:rPr>
              <a:t>x</a:t>
            </a:r>
            <a:r>
              <a:rPr lang="pt-BR" sz="1100" dirty="0">
                <a:solidFill>
                  <a:srgbClr val="3F3F3F"/>
                </a:solidFill>
                <a:cs typeface="Arial"/>
                <a:sym typeface="Arial"/>
              </a:rPr>
              <a:t>. A alta temporada traz dezenas de milhares de pessoas à ilha, aumentando a população sazonal para 70.000-80.000. Observação: O Censo dos EUA de </a:t>
            </a:r>
            <a:r>
              <a:rPr lang="pt-BR" sz="1100" dirty="0">
                <a:solidFill>
                  <a:srgbClr val="3F3F3F"/>
                </a:solidFill>
                <a:cs typeface="Arial"/>
              </a:rPr>
              <a:t>2020 cita oficialmente a população de Nantucket como 14.255; no entanto, estimativas da Nantucket Data Platform, estimativas do Departamento de Serviços Humanos da cidade e dados das </a:t>
            </a:r>
            <a:r>
              <a:rPr lang="pt-BR" sz="1100" dirty="0">
                <a:solidFill>
                  <a:schemeClr val="accent1"/>
                </a:solidFill>
                <a:cs typeface="Arial"/>
                <a:hlinkClick r:id="rId3"/>
              </a:rPr>
              <a:t>métricas de utilidade e transporte</a:t>
            </a:r>
            <a:r>
              <a:rPr lang="pt-BR" sz="1100" dirty="0">
                <a:solidFill>
                  <a:srgbClr val="3F3F3F"/>
                </a:solidFill>
                <a:cs typeface="Arial"/>
              </a:rPr>
              <a:t> indicam uma população significativamente maior, embora não oficial, durante o ano todo. Para fins desta avaliação, a GPS incluiu informações usando a faixa da população oficial e não oficial durante o ano todo</a:t>
            </a:r>
            <a:r>
              <a:rPr lang="pt-BR" sz="1100" dirty="0">
                <a:solidFill>
                  <a:srgbClr val="3F3F3F"/>
                </a:solidFill>
                <a:cs typeface="Arial"/>
                <a:sym typeface="Arial"/>
              </a:rPr>
              <a:t>.</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A ilha está enfrentando uma demanda crescente por serviços de saúde comportamental no que diz respeito a volume e variedade:</a:t>
            </a:r>
          </a:p>
          <a:p>
            <a:pPr marL="550863" lvl="2" indent="-260350" rtl="0">
              <a:buClr>
                <a:srgbClr val="92C226"/>
              </a:buClr>
              <a:buFont typeface="Wingdings" panose="05000000000000000000" pitchFamily="2" charset="2"/>
              <a:buChar char="§"/>
            </a:pPr>
            <a:r>
              <a:rPr lang="pt-BR" sz="1100" dirty="0">
                <a:solidFill>
                  <a:srgbClr val="3F3F3F"/>
                </a:solidFill>
                <a:cs typeface="Arial"/>
                <a:sym typeface="Arial"/>
              </a:rPr>
              <a:t>O relatório MDPH 2020 indicou que Nantucket viveu a maior taxa de suicídio na comunidade em 2017, com 62,1/100.000 (n=7). Além disso, Nantucket teve a maior taxa de mortalidade por danos auto infligidos de todos os condados de Massachusetts de 1999 a 2017 (o último ano ou outros com dados disponíveis). </a:t>
            </a:r>
          </a:p>
          <a:p>
            <a:pPr marL="550863" lvl="2" indent="-260350" rtl="0">
              <a:buClr>
                <a:srgbClr val="92C226"/>
              </a:buClr>
              <a:buFont typeface="Wingdings" panose="05000000000000000000" pitchFamily="2" charset="2"/>
              <a:buChar char="§"/>
            </a:pPr>
            <a:r>
              <a:rPr lang="pt-BR" sz="1100" dirty="0">
                <a:solidFill>
                  <a:srgbClr val="3F3F3F"/>
                </a:solidFill>
                <a:cs typeface="Arial"/>
                <a:sym typeface="Arial"/>
              </a:rPr>
              <a:t>No Levantamento do Orgulho de 2018-19 do NPSD, 6,6% dos alunos (cerca de 41 alunos) nas séries 6-12 relataram pensar “muito” ou “frequentemente” em suicídio. Os resultados também demonstram aumentos preocupantes no uso de substâncias pelos alunos nos níveis 2017-18, incluindo maconha (+20,7%), drogas ilícitas (+18,0%), álcool (+13,3%) e alucinógenos (+11,1%).</a:t>
            </a:r>
          </a:p>
          <a:p>
            <a:pPr marL="550863" lvl="2" indent="-260350" rtl="0">
              <a:buClr>
                <a:srgbClr val="92C226"/>
              </a:buClr>
              <a:buFont typeface="Wingdings" panose="05000000000000000000" pitchFamily="2" charset="2"/>
              <a:buChar char="§"/>
            </a:pPr>
            <a:r>
              <a:rPr lang="pt-BR" sz="1100" dirty="0">
                <a:solidFill>
                  <a:srgbClr val="3F3F3F"/>
                </a:solidFill>
                <a:cs typeface="Arial"/>
                <a:sym typeface="Arial"/>
              </a:rPr>
              <a:t>Durante a COVID, a demanda por serviços devido à violência doméstica e violência sexual aumentou em 30% e 20%, respectivamente, nos programas para adultos de A Safe Place.</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A quantidade de fornecedores de Nantucket é a mais baixa na comunidade e significativamente mais baixa do que nos condados vizinhos, com uma proporção fornecedor/residente de 1:250 a 1:370</a:t>
            </a:r>
            <a:r>
              <a:rPr lang="pt-BR" sz="1100" baseline="30000" dirty="0">
                <a:solidFill>
                  <a:srgbClr val="3F3F3F"/>
                </a:solidFill>
                <a:cs typeface="Arial"/>
                <a:sym typeface="Arial"/>
              </a:rPr>
              <a:t>Y</a:t>
            </a:r>
            <a:r>
              <a:rPr lang="pt-BR" sz="1100" dirty="0">
                <a:solidFill>
                  <a:srgbClr val="3F3F3F"/>
                </a:solidFill>
                <a:cs typeface="Arial"/>
                <a:sym typeface="Arial"/>
              </a:rPr>
              <a:t>, com a faixa representando os dados populacionais do Censo dos EUA e estimativas da cidade. O acréscimo de 20-25 fornecedores adicionais traria a proporção para 1:270, atendendo à proporção média dos condados com melhor desempenho em todo o país (aqueles no 90º percentil nas proporções de fornecedores para a população), mas ainda abaixo das proporções dos condados de Dukes e Barnstable. O recrutamento e a retenção de fornecedores são problemas extremamente difíceis na ilha, exacerbando a proporção fornecedor-população e interrompendo as relações fornecedor-paciente e o tratamento.</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A falta de serviços e suporte de Nantucket resulta em problemas que se agravam dependendo do caso e/ou exige que as pessoas procurem tratamento fora da ilha, o que é caro e inconveniente, mas desejado por alguns devido a questões de privacidade. Mais de 90% dos pacientes atendidos no hospital para uma avaliação de saúde comportamental não tiveram contato com um profissional de saúde mental nos 90 dias anteriores à sua avaliação, com base na experiência dos médicos do NCH.</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Os determinantes sociais fundamentais da saúde, como moradia, emprego e custo de vida, tornam a vida estressante para muitos moradores da ilha. O custo da moradia na ilha é 6,5 vezes a média nacional e o estoque permanece indefinido. Encontrar a moradia adequada é mais do que difícil, contribuindo para a rotatividade de fornecedores e aumento dos fatores de risco para indivíduos e organizações comunitárias. </a:t>
            </a:r>
          </a:p>
          <a:p>
            <a:pPr marL="220663" indent="-220663" rtl="0">
              <a:buFont typeface="Wingdings" panose="05000000000000000000" pitchFamily="2" charset="2"/>
              <a:buChar char="§"/>
              <a:tabLst>
                <a:tab pos="53975" algn="l"/>
              </a:tabLst>
            </a:pPr>
            <a:r>
              <a:rPr lang="pt-BR" sz="1100" dirty="0">
                <a:solidFill>
                  <a:srgbClr val="3F3F3F"/>
                </a:solidFill>
                <a:cs typeface="Arial"/>
                <a:sym typeface="Arial"/>
              </a:rPr>
              <a:t>Apesar dos esforços para normalizar o pedido de ajuda, os cuidados de saúde comportamental permanecem estigmatizados com 42% dos entrevistados no levantamento da comunidade selecionando “sempre” ou “frequentemente” quando questionados com que frequência têm “medo de procurar o serviço porque alguém pode descobrir”. Existem serviços emergentes, mas o conhecimento desses serviços é baixo.</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3</a:t>
            </a:fld>
            <a:endParaRPr>
              <a:solidFill>
                <a:srgbClr val="90C226"/>
              </a:solidFill>
            </a:endParaRPr>
          </a:p>
        </p:txBody>
      </p:sp>
      <p:sp>
        <p:nvSpPr>
          <p:cNvPr id="9" name="TextBox 8">
            <a:extLst>
              <a:ext uri="{FF2B5EF4-FFF2-40B4-BE49-F238E27FC236}">
                <a16:creationId xmlns:a16="http://schemas.microsoft.com/office/drawing/2014/main" id="{9BC08DAE-CF8A-4F39-9280-66F4A3AB0376}"/>
              </a:ext>
            </a:extLst>
          </p:cNvPr>
          <p:cNvSpPr txBox="1"/>
          <p:nvPr/>
        </p:nvSpPr>
        <p:spPr>
          <a:xfrm>
            <a:off x="3046093" y="6525553"/>
            <a:ext cx="845478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30000">
                <a:ln>
                  <a:noFill/>
                </a:ln>
                <a:solidFill>
                  <a:srgbClr val="3F3F3F"/>
                </a:solidFill>
                <a:effectLst/>
                <a:uLnTx/>
                <a:uFillTx/>
                <a:latin typeface="Trebuchet MS" panose="020B0603020202020204"/>
                <a:ea typeface="+mn-ea"/>
                <a:cs typeface="Arial"/>
                <a:sym typeface="Arial"/>
              </a:rPr>
              <a:t>X</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rPr>
              <a:t> </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hlinkClick r:id="rId3"/>
              </a:rPr>
              <a:t>https://nantucketdataplatform.com/effective-population/</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rPr>
              <a:t>; </a:t>
            </a:r>
            <a:r>
              <a:rPr kumimoji="0" lang="pt-BR" sz="1000" b="0" i="0" u="none" strike="noStrike" kern="1200" cap="none" spc="0" normalizeH="0" baseline="30000">
                <a:ln>
                  <a:noFill/>
                </a:ln>
                <a:solidFill>
                  <a:srgbClr val="3F3F3F"/>
                </a:solidFill>
                <a:effectLst/>
                <a:uLnTx/>
                <a:uFillTx/>
                <a:latin typeface="Trebuchet MS" panose="020B0603020202020204"/>
                <a:ea typeface="+mn-ea"/>
                <a:cs typeface="Arial"/>
                <a:sym typeface="Arial"/>
              </a:rPr>
              <a:t>Y</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rPr>
              <a:t>Instituto de Saúde Populacional da Universidade de Wisconsin</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hlinkClick r:id="rId4"/>
              </a:rPr>
              <a:t>, </a:t>
            </a:r>
            <a:r>
              <a:rPr kumimoji="0" lang="pt-BR" sz="1000" b="0" i="0" u="none" strike="noStrike" kern="1200" cap="none" spc="0" normalizeH="0" baseline="0">
                <a:ln>
                  <a:noFill/>
                </a:ln>
                <a:solidFill>
                  <a:srgbClr val="3F3F3F"/>
                </a:solidFill>
                <a:effectLst/>
                <a:uLnTx/>
                <a:uFillTx/>
                <a:latin typeface="Trebuchet MS" panose="020B0603020202020204"/>
                <a:ea typeface="+mn-ea"/>
                <a:cs typeface="Arial"/>
                <a:sym typeface="Arial"/>
              </a:rPr>
              <a:t>Classificações de Saúde do Condado (dados do banco de dados 2020 CMS-Identificação de Fornecedor Nacional)</a:t>
            </a:r>
          </a:p>
        </p:txBody>
      </p:sp>
    </p:spTree>
    <p:extLst>
      <p:ext uri="{BB962C8B-B14F-4D97-AF65-F5344CB8AC3E}">
        <p14:creationId xmlns:p14="http://schemas.microsoft.com/office/powerpoint/2010/main" val="2990602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812799" y="609600"/>
            <a:ext cx="10352575" cy="640080"/>
          </a:xfrm>
        </p:spPr>
        <p:txBody>
          <a:bodyPr>
            <a:normAutofit fontScale="90000"/>
          </a:bodyPr>
          <a:lstStyle/>
          <a:p>
            <a:pPr rtl="0"/>
            <a:r>
              <a:rPr lang="pt-BR" dirty="0"/>
              <a:t>Resumo Executivo (2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812799" y="1320799"/>
            <a:ext cx="11029841" cy="5125721"/>
          </a:xfrm>
        </p:spPr>
        <p:txBody>
          <a:bodyPr anchor="t">
            <a:noAutofit/>
          </a:bodyPr>
          <a:lstStyle/>
          <a:p>
            <a:pPr rtl="0"/>
            <a:r>
              <a:rPr lang="pt-BR" sz="1100" b="1" dirty="0">
                <a:solidFill>
                  <a:srgbClr val="3F3F3F"/>
                </a:solidFill>
              </a:rPr>
              <a:t>Processo da Fase 1</a:t>
            </a:r>
          </a:p>
          <a:p>
            <a:pPr marL="742950" lvl="1" indent="-285750" rtl="0">
              <a:buFont typeface="Wingdings" panose="05000000000000000000" pitchFamily="2" charset="2"/>
              <a:buChar char="§"/>
            </a:pPr>
            <a:r>
              <a:rPr lang="pt-BR" sz="1100" dirty="0">
                <a:solidFill>
                  <a:srgbClr val="3F3F3F"/>
                </a:solidFill>
              </a:rPr>
              <a:t>Para obter uma imagem completa da situação atual e informar a ação coordenada, líderes de várias organizações comunitárias envolveram a Government Performance Solutions, Inc (GPS) para realizar uma avaliação. O esforço foi orientado por um comitê diretor de 15 modeladores de sistema e recebeu a contribuição de 30 consultores em 12 organizações.</a:t>
            </a:r>
          </a:p>
          <a:p>
            <a:pPr marL="742950" lvl="1" indent="-285750" rtl="0">
              <a:buFont typeface="Wingdings" panose="05000000000000000000" pitchFamily="2" charset="2"/>
              <a:buChar char="§"/>
            </a:pPr>
            <a:r>
              <a:rPr lang="pt-BR" sz="1100" dirty="0">
                <a:solidFill>
                  <a:srgbClr val="3F3F3F"/>
                </a:solidFill>
              </a:rPr>
              <a:t>A GPS buscou informações por meio de 9 grupos-alvo da comunidade, entrevistas individuais e reuniões de pequenos grupos, envolvendo 112 pessoas.  A GPS também usou um levantamento da comunidade (175 respostas) e um levantamento do fornecedor (13 respostas completas) para coletar informações da comunidade. Finalmente, a GPS extraiu os dados disponíveis de várias fontes, tanto na ilha quanto em levantamentos e relatórios de terceiros. O gráfico do processo encontra-se abaixo:</a:t>
            </a: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lvl="1"/>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rtl="0">
              <a:buFont typeface="Wingdings" panose="05000000000000000000" pitchFamily="2" charset="2"/>
              <a:buChar char="§"/>
            </a:pPr>
            <a:r>
              <a:rPr lang="pt-BR" sz="1100" dirty="0">
                <a:solidFill>
                  <a:srgbClr val="3F3F3F"/>
                </a:solidFill>
              </a:rPr>
              <a:t>A GPS consolidou a contribuição da comunidade neste relatório final, que destaca (15) lacunas no sistema, serviços do fornecedor conforme relatado, a experiência da comunidade e as opções para avanços com base nos participantes e nas melhores práticas. </a:t>
            </a:r>
          </a:p>
          <a:p>
            <a:pPr marL="742950" lvl="1" indent="-285750" rtl="0">
              <a:buFont typeface="Wingdings" panose="05000000000000000000" pitchFamily="2" charset="2"/>
              <a:buChar char="§"/>
            </a:pPr>
            <a:r>
              <a:rPr lang="pt-BR" sz="1100" dirty="0">
                <a:solidFill>
                  <a:srgbClr val="3F3F3F"/>
                </a:solidFill>
              </a:rPr>
              <a:t>Este relatório é um resumo das conclusões da fase 1 de um esforço de duas fases. Durante a fase 2, prevê-se que os líderes comunitários irão colaborar para planejar uma resposta coordenada a essas necessidades, desenvolvendo um plano integrado organizado em iniciativas (cada uma com uma ou mais estratégias para fechar as lacunas), cada uma com um plano de ação claro com domínio, tempo e requisitos de recursos.</a:t>
            </a:r>
          </a:p>
          <a:p>
            <a:pPr marL="742950" lvl="1" indent="-285750">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4</a:t>
            </a:fld>
            <a:endParaRPr>
              <a:solidFill>
                <a:srgbClr val="90C226"/>
              </a:solidFill>
            </a:endParaRPr>
          </a:p>
        </p:txBody>
      </p:sp>
      <p:sp>
        <p:nvSpPr>
          <p:cNvPr id="23" name="Rectangle 22">
            <a:extLst>
              <a:ext uri="{FF2B5EF4-FFF2-40B4-BE49-F238E27FC236}">
                <a16:creationId xmlns:a16="http://schemas.microsoft.com/office/drawing/2014/main" id="{D0A05D71-B33F-417F-AAA9-D0568F809EF6}"/>
              </a:ext>
            </a:extLst>
          </p:cNvPr>
          <p:cNvSpPr/>
          <p:nvPr/>
        </p:nvSpPr>
        <p:spPr>
          <a:xfrm>
            <a:off x="6528867" y="3998888"/>
            <a:ext cx="1097280" cy="827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t>Realizar oficinas de equipe com a linha de frente</a:t>
            </a:r>
          </a:p>
        </p:txBody>
      </p:sp>
      <p:sp>
        <p:nvSpPr>
          <p:cNvPr id="24" name="Rectangle 23">
            <a:extLst>
              <a:ext uri="{FF2B5EF4-FFF2-40B4-BE49-F238E27FC236}">
                <a16:creationId xmlns:a16="http://schemas.microsoft.com/office/drawing/2014/main" id="{BB393344-9ED4-4AD9-BEBD-84117415D790}"/>
              </a:ext>
            </a:extLst>
          </p:cNvPr>
          <p:cNvSpPr/>
          <p:nvPr/>
        </p:nvSpPr>
        <p:spPr>
          <a:xfrm>
            <a:off x="3499826" y="3999443"/>
            <a:ext cx="1097280" cy="827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t>Oficina 1 do comitê diretivo: Visão e plano</a:t>
            </a:r>
          </a:p>
        </p:txBody>
      </p:sp>
      <p:sp>
        <p:nvSpPr>
          <p:cNvPr id="26" name="Right Brace 25">
            <a:extLst>
              <a:ext uri="{FF2B5EF4-FFF2-40B4-BE49-F238E27FC236}">
                <a16:creationId xmlns:a16="http://schemas.microsoft.com/office/drawing/2014/main" id="{224F8FD6-9DDE-42D5-BC44-8325A0319050}"/>
              </a:ext>
            </a:extLst>
          </p:cNvPr>
          <p:cNvSpPr/>
          <p:nvPr/>
        </p:nvSpPr>
        <p:spPr>
          <a:xfrm>
            <a:off x="6175152" y="3744944"/>
            <a:ext cx="232903" cy="1283748"/>
          </a:xfrm>
          <a:prstGeom prst="rightBrace">
            <a:avLst>
              <a:gd name="adj1" fmla="val 599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dirty="0"/>
          </a:p>
        </p:txBody>
      </p:sp>
      <p:sp>
        <p:nvSpPr>
          <p:cNvPr id="27" name="Rectangle 26">
            <a:extLst>
              <a:ext uri="{FF2B5EF4-FFF2-40B4-BE49-F238E27FC236}">
                <a16:creationId xmlns:a16="http://schemas.microsoft.com/office/drawing/2014/main" id="{5D52B8B5-C8A8-45B3-BE1C-D6A25A4D61FC}"/>
              </a:ext>
            </a:extLst>
          </p:cNvPr>
          <p:cNvSpPr/>
          <p:nvPr/>
        </p:nvSpPr>
        <p:spPr>
          <a:xfrm>
            <a:off x="2097204" y="3999441"/>
            <a:ext cx="1097280" cy="8272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accent2"/>
                </a:solidFill>
              </a:rPr>
              <a:t>Entrevistas e revisão da análise existente</a:t>
            </a:r>
          </a:p>
        </p:txBody>
      </p:sp>
      <p:grpSp>
        <p:nvGrpSpPr>
          <p:cNvPr id="28" name="Group 27">
            <a:extLst>
              <a:ext uri="{FF2B5EF4-FFF2-40B4-BE49-F238E27FC236}">
                <a16:creationId xmlns:a16="http://schemas.microsoft.com/office/drawing/2014/main" id="{C502CA33-A5F5-4257-A574-1B2A071AD346}"/>
              </a:ext>
            </a:extLst>
          </p:cNvPr>
          <p:cNvGrpSpPr/>
          <p:nvPr/>
        </p:nvGrpSpPr>
        <p:grpSpPr>
          <a:xfrm>
            <a:off x="2097205" y="2992534"/>
            <a:ext cx="2499902" cy="344397"/>
            <a:chOff x="5503620" y="1481255"/>
            <a:chExt cx="2918485" cy="456828"/>
          </a:xfrm>
        </p:grpSpPr>
        <p:cxnSp>
          <p:nvCxnSpPr>
            <p:cNvPr id="29" name="Straight Arrow Connector 28">
              <a:extLst>
                <a:ext uri="{FF2B5EF4-FFF2-40B4-BE49-F238E27FC236}">
                  <a16:creationId xmlns:a16="http://schemas.microsoft.com/office/drawing/2014/main" id="{99830BAE-F3B7-475B-ADC5-419499D837E7}"/>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B33A1D9E-62A8-43A0-A5D9-F380EFBE7A00}"/>
                </a:ext>
              </a:extLst>
            </p:cNvPr>
            <p:cNvSpPr/>
            <p:nvPr/>
          </p:nvSpPr>
          <p:spPr>
            <a:xfrm>
              <a:off x="6073902" y="1481255"/>
              <a:ext cx="1747797"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b="1">
                  <a:solidFill>
                    <a:schemeClr val="tx1"/>
                  </a:solidFill>
                </a:rPr>
                <a:t>Abril - Maio</a:t>
              </a:r>
            </a:p>
          </p:txBody>
        </p:sp>
      </p:grpSp>
      <p:grpSp>
        <p:nvGrpSpPr>
          <p:cNvPr id="31" name="Group 30">
            <a:extLst>
              <a:ext uri="{FF2B5EF4-FFF2-40B4-BE49-F238E27FC236}">
                <a16:creationId xmlns:a16="http://schemas.microsoft.com/office/drawing/2014/main" id="{490C3511-E398-40E7-9B5E-B463A9AD47D4}"/>
              </a:ext>
            </a:extLst>
          </p:cNvPr>
          <p:cNvGrpSpPr/>
          <p:nvPr/>
        </p:nvGrpSpPr>
        <p:grpSpPr>
          <a:xfrm>
            <a:off x="4860058" y="3601780"/>
            <a:ext cx="1194453" cy="1570074"/>
            <a:chOff x="3336057" y="3364611"/>
            <a:chExt cx="1194453" cy="2082636"/>
          </a:xfrm>
        </p:grpSpPr>
        <p:sp>
          <p:nvSpPr>
            <p:cNvPr id="32" name="Rectangle 31">
              <a:extLst>
                <a:ext uri="{FF2B5EF4-FFF2-40B4-BE49-F238E27FC236}">
                  <a16:creationId xmlns:a16="http://schemas.microsoft.com/office/drawing/2014/main" id="{B904E79E-9E1E-4869-9A32-EFD19F0394C2}"/>
                </a:ext>
              </a:extLst>
            </p:cNvPr>
            <p:cNvSpPr/>
            <p:nvPr/>
          </p:nvSpPr>
          <p:spPr>
            <a:xfrm>
              <a:off x="3336058" y="3913496"/>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b="1" dirty="0">
                  <a:solidFill>
                    <a:schemeClr val="accent2"/>
                  </a:solidFill>
                </a:rPr>
                <a:t>Levantamento de fornecedores e usuários</a:t>
              </a:r>
            </a:p>
          </p:txBody>
        </p:sp>
        <p:sp>
          <p:nvSpPr>
            <p:cNvPr id="33" name="Rectangle 32">
              <a:extLst>
                <a:ext uri="{FF2B5EF4-FFF2-40B4-BE49-F238E27FC236}">
                  <a16:creationId xmlns:a16="http://schemas.microsoft.com/office/drawing/2014/main" id="{183B1082-56B6-4756-89BC-2558E705668F}"/>
                </a:ext>
              </a:extLst>
            </p:cNvPr>
            <p:cNvSpPr/>
            <p:nvPr/>
          </p:nvSpPr>
          <p:spPr>
            <a:xfrm>
              <a:off x="3336057" y="3364611"/>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accent2"/>
                  </a:solidFill>
                </a:rPr>
                <a:t>Grupos-alvo da Comunidade</a:t>
              </a:r>
            </a:p>
          </p:txBody>
        </p:sp>
        <p:sp>
          <p:nvSpPr>
            <p:cNvPr id="34" name="Rectangle 33">
              <a:extLst>
                <a:ext uri="{FF2B5EF4-FFF2-40B4-BE49-F238E27FC236}">
                  <a16:creationId xmlns:a16="http://schemas.microsoft.com/office/drawing/2014/main" id="{E1E0B392-BAFB-466A-B6BC-0E19CBF76E5A}"/>
                </a:ext>
              </a:extLst>
            </p:cNvPr>
            <p:cNvSpPr/>
            <p:nvPr/>
          </p:nvSpPr>
          <p:spPr>
            <a:xfrm>
              <a:off x="3336058" y="4473262"/>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b="1" dirty="0">
                  <a:solidFill>
                    <a:schemeClr val="accent2"/>
                  </a:solidFill>
                </a:rPr>
                <a:t>Levantamento e análise comparativa</a:t>
              </a:r>
            </a:p>
          </p:txBody>
        </p:sp>
        <p:sp>
          <p:nvSpPr>
            <p:cNvPr id="35" name="Rectangle 34">
              <a:extLst>
                <a:ext uri="{FF2B5EF4-FFF2-40B4-BE49-F238E27FC236}">
                  <a16:creationId xmlns:a16="http://schemas.microsoft.com/office/drawing/2014/main" id="{9A08EE8C-DB8E-4160-9F32-8D32340C817D}"/>
                </a:ext>
              </a:extLst>
            </p:cNvPr>
            <p:cNvSpPr/>
            <p:nvPr/>
          </p:nvSpPr>
          <p:spPr>
            <a:xfrm>
              <a:off x="3336058" y="4990407"/>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b="1" dirty="0">
                  <a:solidFill>
                    <a:schemeClr val="accent2"/>
                  </a:solidFill>
                </a:rPr>
                <a:t>Extração de dados locais</a:t>
              </a:r>
            </a:p>
          </p:txBody>
        </p:sp>
      </p:grpSp>
      <p:sp>
        <p:nvSpPr>
          <p:cNvPr id="38" name="Rectangle 37">
            <a:extLst>
              <a:ext uri="{FF2B5EF4-FFF2-40B4-BE49-F238E27FC236}">
                <a16:creationId xmlns:a16="http://schemas.microsoft.com/office/drawing/2014/main" id="{58BBD0FB-803B-4BD2-979A-AD02061A49DE}"/>
              </a:ext>
            </a:extLst>
          </p:cNvPr>
          <p:cNvSpPr/>
          <p:nvPr/>
        </p:nvSpPr>
        <p:spPr>
          <a:xfrm>
            <a:off x="9217273" y="3998888"/>
            <a:ext cx="1097280" cy="813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dirty="0"/>
              <a:t>Oficina 2 do comitê diretivo: Revisão do estado atual</a:t>
            </a:r>
          </a:p>
        </p:txBody>
      </p:sp>
      <p:cxnSp>
        <p:nvCxnSpPr>
          <p:cNvPr id="39" name="Straight Arrow Connector 38">
            <a:extLst>
              <a:ext uri="{FF2B5EF4-FFF2-40B4-BE49-F238E27FC236}">
                <a16:creationId xmlns:a16="http://schemas.microsoft.com/office/drawing/2014/main" id="{61FAC217-A4D9-4CF0-B0B9-A0F66D0DF3DA}"/>
              </a:ext>
            </a:extLst>
          </p:cNvPr>
          <p:cNvCxnSpPr>
            <a:stCxn id="27" idx="3"/>
            <a:endCxn id="24" idx="1"/>
          </p:cNvCxnSpPr>
          <p:nvPr/>
        </p:nvCxnSpPr>
        <p:spPr>
          <a:xfrm>
            <a:off x="3194484" y="4413054"/>
            <a:ext cx="305342"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682704A-313A-48F5-B851-BE348877F6F9}"/>
              </a:ext>
            </a:extLst>
          </p:cNvPr>
          <p:cNvCxnSpPr>
            <a:cxnSpLocks/>
            <a:stCxn id="23" idx="3"/>
            <a:endCxn id="47" idx="1"/>
          </p:cNvCxnSpPr>
          <p:nvPr/>
        </p:nvCxnSpPr>
        <p:spPr>
          <a:xfrm>
            <a:off x="7626148" y="4412502"/>
            <a:ext cx="258849" cy="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77946444-8963-4506-9CDC-24A45EF11BA3}"/>
              </a:ext>
            </a:extLst>
          </p:cNvPr>
          <p:cNvGrpSpPr/>
          <p:nvPr/>
        </p:nvGrpSpPr>
        <p:grpSpPr>
          <a:xfrm>
            <a:off x="4860059" y="2992534"/>
            <a:ext cx="2766087" cy="344397"/>
            <a:chOff x="5503620" y="1481255"/>
            <a:chExt cx="2918485" cy="456828"/>
          </a:xfrm>
        </p:grpSpPr>
        <p:cxnSp>
          <p:nvCxnSpPr>
            <p:cNvPr id="42" name="Straight Arrow Connector 41">
              <a:extLst>
                <a:ext uri="{FF2B5EF4-FFF2-40B4-BE49-F238E27FC236}">
                  <a16:creationId xmlns:a16="http://schemas.microsoft.com/office/drawing/2014/main" id="{F7586E38-FDA1-45B6-9BEB-F3753650D156}"/>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5DB22C60-DA4A-4F91-89AA-5FBB579AD506}"/>
                </a:ext>
              </a:extLst>
            </p:cNvPr>
            <p:cNvSpPr/>
            <p:nvPr/>
          </p:nvSpPr>
          <p:spPr>
            <a:xfrm>
              <a:off x="6241860" y="1481255"/>
              <a:ext cx="1550139"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b="1">
                  <a:solidFill>
                    <a:schemeClr val="tx1"/>
                  </a:solidFill>
                </a:rPr>
                <a:t>Maio - Julho</a:t>
              </a:r>
            </a:p>
          </p:txBody>
        </p:sp>
      </p:grpSp>
      <p:grpSp>
        <p:nvGrpSpPr>
          <p:cNvPr id="44" name="Group 43">
            <a:extLst>
              <a:ext uri="{FF2B5EF4-FFF2-40B4-BE49-F238E27FC236}">
                <a16:creationId xmlns:a16="http://schemas.microsoft.com/office/drawing/2014/main" id="{99095DF9-F52B-43DB-A8EB-C552424B8426}"/>
              </a:ext>
            </a:extLst>
          </p:cNvPr>
          <p:cNvGrpSpPr/>
          <p:nvPr/>
        </p:nvGrpSpPr>
        <p:grpSpPr>
          <a:xfrm>
            <a:off x="7884997" y="2992534"/>
            <a:ext cx="2451164" cy="344397"/>
            <a:chOff x="5503620" y="1481255"/>
            <a:chExt cx="2918485" cy="456828"/>
          </a:xfrm>
        </p:grpSpPr>
        <p:cxnSp>
          <p:nvCxnSpPr>
            <p:cNvPr id="45" name="Straight Arrow Connector 44">
              <a:extLst>
                <a:ext uri="{FF2B5EF4-FFF2-40B4-BE49-F238E27FC236}">
                  <a16:creationId xmlns:a16="http://schemas.microsoft.com/office/drawing/2014/main" id="{775CC466-CC72-421F-AF70-396E76B0C546}"/>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3276893F-EFF8-40F5-933C-FD667B9F3C94}"/>
                </a:ext>
              </a:extLst>
            </p:cNvPr>
            <p:cNvSpPr/>
            <p:nvPr/>
          </p:nvSpPr>
          <p:spPr>
            <a:xfrm>
              <a:off x="6073902" y="1481255"/>
              <a:ext cx="1747797"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b="1">
                  <a:solidFill>
                    <a:schemeClr val="tx1"/>
                  </a:solidFill>
                </a:rPr>
                <a:t>Agosto-Setembro</a:t>
              </a:r>
            </a:p>
          </p:txBody>
        </p:sp>
      </p:grpSp>
      <p:sp>
        <p:nvSpPr>
          <p:cNvPr id="47" name="Rectangle 46">
            <a:extLst>
              <a:ext uri="{FF2B5EF4-FFF2-40B4-BE49-F238E27FC236}">
                <a16:creationId xmlns:a16="http://schemas.microsoft.com/office/drawing/2014/main" id="{2F697C99-9C1F-4ACA-8623-875E999D2E95}"/>
              </a:ext>
            </a:extLst>
          </p:cNvPr>
          <p:cNvSpPr/>
          <p:nvPr/>
        </p:nvSpPr>
        <p:spPr>
          <a:xfrm>
            <a:off x="7884996" y="3999441"/>
            <a:ext cx="1097280" cy="8272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accent2"/>
                </a:solidFill>
              </a:rPr>
              <a:t>Sintetizar descobertas</a:t>
            </a:r>
          </a:p>
        </p:txBody>
      </p:sp>
      <p:cxnSp>
        <p:nvCxnSpPr>
          <p:cNvPr id="48" name="Straight Connector 47">
            <a:extLst>
              <a:ext uri="{FF2B5EF4-FFF2-40B4-BE49-F238E27FC236}">
                <a16:creationId xmlns:a16="http://schemas.microsoft.com/office/drawing/2014/main" id="{5DF11F71-C784-4C3F-8BFB-61307F073694}"/>
              </a:ext>
            </a:extLst>
          </p:cNvPr>
          <p:cNvCxnSpPr/>
          <p:nvPr/>
        </p:nvCxnSpPr>
        <p:spPr>
          <a:xfrm>
            <a:off x="4753641" y="3056378"/>
            <a:ext cx="0" cy="25182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22BDCC-CFC0-421D-BAA8-2C65D51D9B88}"/>
              </a:ext>
            </a:extLst>
          </p:cNvPr>
          <p:cNvCxnSpPr/>
          <p:nvPr/>
        </p:nvCxnSpPr>
        <p:spPr>
          <a:xfrm>
            <a:off x="7749540" y="3056378"/>
            <a:ext cx="0" cy="25182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5A3FD973-25DE-4D79-BCAB-0FB0D8F8F7E8}"/>
              </a:ext>
            </a:extLst>
          </p:cNvPr>
          <p:cNvSpPr/>
          <p:nvPr/>
        </p:nvSpPr>
        <p:spPr>
          <a:xfrm>
            <a:off x="1886772" y="3412737"/>
            <a:ext cx="879289" cy="4136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accent2"/>
                </a:solidFill>
              </a:rPr>
              <a:t>Seleção da SteerCo</a:t>
            </a:r>
          </a:p>
        </p:txBody>
      </p:sp>
      <p:cxnSp>
        <p:nvCxnSpPr>
          <p:cNvPr id="51" name="Connector: Curved 50">
            <a:extLst>
              <a:ext uri="{FF2B5EF4-FFF2-40B4-BE49-F238E27FC236}">
                <a16:creationId xmlns:a16="http://schemas.microsoft.com/office/drawing/2014/main" id="{EAE995F2-53FC-4E46-BA27-632F6C67C6CD}"/>
              </a:ext>
            </a:extLst>
          </p:cNvPr>
          <p:cNvCxnSpPr>
            <a:cxnSpLocks/>
            <a:stCxn id="50" idx="2"/>
            <a:endCxn id="27" idx="0"/>
          </p:cNvCxnSpPr>
          <p:nvPr/>
        </p:nvCxnSpPr>
        <p:spPr>
          <a:xfrm rot="16200000" flipH="1">
            <a:off x="2399583" y="3753180"/>
            <a:ext cx="173094" cy="319428"/>
          </a:xfrm>
          <a:prstGeom prst="curvedConnector3">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1650897-013D-4DAE-9A38-646B5E454F9A}"/>
              </a:ext>
            </a:extLst>
          </p:cNvPr>
          <p:cNvCxnSpPr>
            <a:cxnSpLocks/>
            <a:stCxn id="47" idx="3"/>
            <a:endCxn id="38" idx="1"/>
          </p:cNvCxnSpPr>
          <p:nvPr/>
        </p:nvCxnSpPr>
        <p:spPr>
          <a:xfrm flipV="1">
            <a:off x="8982277" y="4405755"/>
            <a:ext cx="234997" cy="7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99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301916" y="101657"/>
            <a:ext cx="10352575" cy="640080"/>
          </a:xfrm>
        </p:spPr>
        <p:txBody>
          <a:bodyPr>
            <a:normAutofit fontScale="90000"/>
          </a:bodyPr>
          <a:lstStyle/>
          <a:p>
            <a:pPr rtl="0"/>
            <a:r>
              <a:rPr lang="pt-BR" dirty="0"/>
              <a:t>Resumo executivo (3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301916" y="794592"/>
            <a:ext cx="11540722" cy="3382681"/>
          </a:xfrm>
        </p:spPr>
        <p:txBody>
          <a:bodyPr anchor="t">
            <a:noAutofit/>
          </a:bodyPr>
          <a:lstStyle/>
          <a:p>
            <a:pPr rtl="0"/>
            <a:r>
              <a:rPr lang="pt-BR" sz="1050" b="1" dirty="0">
                <a:solidFill>
                  <a:srgbClr val="3F3F3F"/>
                </a:solidFill>
              </a:rPr>
              <a:t>Resumo sobre fornecedores</a:t>
            </a:r>
          </a:p>
          <a:p>
            <a:pPr marL="285750" indent="-285750" rtl="0">
              <a:buFont typeface="Wingdings" panose="05000000000000000000" pitchFamily="2" charset="2"/>
              <a:buChar char="§"/>
            </a:pPr>
            <a:r>
              <a:rPr lang="pt-BR" sz="1050" dirty="0">
                <a:solidFill>
                  <a:srgbClr val="3F3F3F"/>
                </a:solidFill>
                <a:cs typeface="Arial"/>
                <a:sym typeface="Arial"/>
              </a:rPr>
              <a:t>A comunidade tentou esforços concentrados para atender às necessidades e casos específicos, mas a capacidade de Nantucket de atender a essas necessidades é prejudicada por um sistema fragmentado de atendimento, com muitas organizações prestando serviços dentro de seus limites e nenhum método sistemático único de coordenação. A quantidade de fornecedores de Nantucket é a mais baixa da comunidade e significativamente mais baixa do que os condados vizinhos, com proporções que variam de 1:250 a 1:370. Além de aproximadamente 17</a:t>
            </a:r>
            <a:r>
              <a:rPr lang="pt-BR" sz="1050" baseline="30000" dirty="0">
                <a:solidFill>
                  <a:srgbClr val="3F3F3F"/>
                </a:solidFill>
                <a:cs typeface="Arial"/>
                <a:sym typeface="Arial"/>
              </a:rPr>
              <a:t>x</a:t>
            </a:r>
            <a:r>
              <a:rPr lang="pt-BR" sz="1050" dirty="0">
                <a:solidFill>
                  <a:srgbClr val="3F3F3F"/>
                </a:solidFill>
                <a:cs typeface="Arial"/>
                <a:sym typeface="Arial"/>
              </a:rPr>
              <a:t> fornecedores particulares de saúde comportamental na ilha (e outros que oferecem serviços de telessaúde fora da ilha), Nantucket é o lar das seguintes organizações:</a:t>
            </a:r>
          </a:p>
          <a:p>
            <a:pPr marL="742950" lvl="1" indent="-285750" rtl="0">
              <a:spcBef>
                <a:spcPts val="400"/>
              </a:spcBef>
              <a:buFont typeface="Wingdings" panose="05000000000000000000" pitchFamily="2" charset="2"/>
              <a:buChar char="§"/>
            </a:pPr>
            <a:r>
              <a:rPr lang="pt-BR" sz="1050" b="1" dirty="0">
                <a:solidFill>
                  <a:srgbClr val="3F3F3F"/>
                </a:solidFill>
              </a:rPr>
              <a:t>A Fairwinds</a:t>
            </a:r>
            <a:r>
              <a:rPr lang="pt-BR" sz="1050" dirty="0">
                <a:solidFill>
                  <a:srgbClr val="3F3F3F"/>
                </a:solidFill>
              </a:rPr>
              <a:t> oferece atendimento ambulatorial, gerenciamento de medicamentos, cuidados de saúde comportamental urgentes e outros serviços para crianças e adultos com base nas necessidades da comunidade, independentemente da capacidade de pagamento. A Fairwinds emprega (3) médicos em período integral, (7) médicos em meio período e (3) fornecedores de serviços comunitários.</a:t>
            </a:r>
          </a:p>
          <a:p>
            <a:pPr marL="742950" lvl="1" indent="-285750" rtl="0">
              <a:spcBef>
                <a:spcPts val="400"/>
              </a:spcBef>
              <a:buFont typeface="Wingdings" panose="05000000000000000000" pitchFamily="2" charset="2"/>
              <a:buChar char="§"/>
            </a:pPr>
            <a:r>
              <a:rPr lang="pt-BR" sz="1050" b="1" dirty="0">
                <a:solidFill>
                  <a:srgbClr val="3F3F3F"/>
                </a:solidFill>
              </a:rPr>
              <a:t>A Gosnold</a:t>
            </a:r>
            <a:r>
              <a:rPr lang="pt-BR" sz="1050" dirty="0">
                <a:solidFill>
                  <a:srgbClr val="3F3F3F"/>
                </a:solidFill>
              </a:rPr>
              <a:t> é o contratante regional do Programa de Serviços de Emergência do estado (serviços de crises), por meio de um contrato realizado pela Bay Cove Human Services, e fornece alguns serviços de terapia ambulatorial na ilha. A Gosnold atualmente emprega dois (2) médicos localizados em Nantucket e disponibiliza recursos adicionais fora da ilha.</a:t>
            </a:r>
          </a:p>
          <a:p>
            <a:pPr marL="742950" lvl="1" indent="-285750" rtl="0">
              <a:spcBef>
                <a:spcPts val="400"/>
              </a:spcBef>
              <a:buFont typeface="Wingdings" panose="05000000000000000000" pitchFamily="2" charset="2"/>
              <a:buChar char="§"/>
            </a:pPr>
            <a:r>
              <a:rPr lang="pt-BR" sz="1050" b="1" dirty="0">
                <a:solidFill>
                  <a:srgbClr val="3F3F3F"/>
                </a:solidFill>
              </a:rPr>
              <a:t>O Nantucket Cottage Hospital (NCH) </a:t>
            </a:r>
            <a:r>
              <a:rPr lang="pt-BR" sz="1050" dirty="0">
                <a:solidFill>
                  <a:srgbClr val="3F3F3F"/>
                </a:solidFill>
              </a:rPr>
              <a:t>oferece cuidados primários e cuidados de saúde para pacientes internados. O grupo de assistência social do hospital inclui três (3) médicos que gerenciam as necessidades de saúde comportamental, coordenação de cuidados e suporte de navegação para pacientes do NCH.</a:t>
            </a:r>
          </a:p>
          <a:p>
            <a:pPr marL="742950" lvl="1" indent="-285750" rtl="0">
              <a:spcBef>
                <a:spcPts val="400"/>
              </a:spcBef>
              <a:buFont typeface="Wingdings" panose="05000000000000000000" pitchFamily="2" charset="2"/>
              <a:buChar char="§"/>
            </a:pPr>
            <a:r>
              <a:rPr lang="pt-BR" sz="1050" b="1" dirty="0">
                <a:solidFill>
                  <a:srgbClr val="3F3F3F"/>
                </a:solidFill>
              </a:rPr>
              <a:t>A Addiction Solutions </a:t>
            </a:r>
            <a:r>
              <a:rPr lang="pt-BR" sz="1050" dirty="0">
                <a:solidFill>
                  <a:srgbClr val="3F3F3F"/>
                </a:solidFill>
              </a:rPr>
              <a:t>fornece os únicos serviços de tratamento assistido por medicação (TAM) da ilha para opioides, álcool e outras substâncias, com dois (2) médicos em meio período na equipe.</a:t>
            </a:r>
          </a:p>
          <a:p>
            <a:pPr marL="742950" lvl="1" indent="-285750" rtl="0">
              <a:spcBef>
                <a:spcPts val="400"/>
              </a:spcBef>
              <a:buFont typeface="Wingdings" panose="05000000000000000000" pitchFamily="2" charset="2"/>
              <a:buChar char="§"/>
            </a:pPr>
            <a:r>
              <a:rPr lang="pt-BR" sz="1050" b="1" dirty="0">
                <a:solidFill>
                  <a:srgbClr val="3F3F3F"/>
                </a:solidFill>
              </a:rPr>
              <a:t>A Safe Place </a:t>
            </a:r>
            <a:r>
              <a:rPr lang="pt-BR" sz="1050" dirty="0">
                <a:solidFill>
                  <a:srgbClr val="3F3F3F"/>
                </a:solidFill>
              </a:rPr>
              <a:t>fornece orientadores para casos de estupro, assistentes sociais e outros profissionais de saúde mental de nível elevado para aqueles que lidam com a violência doméstica e sexual. A organização emprega 3 médicos em meio período, incluindo um que fala espanhol e encaminha os clientes a outros serviços de tratamento de que precisam. </a:t>
            </a:r>
          </a:p>
          <a:p>
            <a:pPr marL="742950" lvl="1" indent="-285750" rtl="0">
              <a:spcBef>
                <a:spcPts val="400"/>
              </a:spcBef>
              <a:buFont typeface="Wingdings" panose="05000000000000000000" pitchFamily="2" charset="2"/>
              <a:buChar char="§"/>
            </a:pPr>
            <a:r>
              <a:rPr lang="pt-BR" sz="1050" b="1" dirty="0">
                <a:solidFill>
                  <a:srgbClr val="3F3F3F"/>
                </a:solidFill>
              </a:rPr>
              <a:t>A NAMI Cape Cod and the Islands </a:t>
            </a:r>
            <a:r>
              <a:rPr lang="pt-BR" sz="1050" dirty="0">
                <a:solidFill>
                  <a:srgbClr val="3F3F3F"/>
                </a:solidFill>
              </a:rPr>
              <a:t>oferece apoio, educação e defesa para indivíduos e suas famílias afetados por doenças mentais, distúrbios neurológicos e por uso de substâncias (por meio da Aliança para a Prevenção do Abuso de Substâncias). A NAMI emprega dois (2) indivíduos na ilha, responsáveis pelos serviços de suporte e conexão, com recursos adicionais fora da ilha, incluindo a linha de apoio de referência da William James Interface. O NAMI também oferece reembolso direto a médicos particulares para atender pacientes que não têm acesso a outros serviços.</a:t>
            </a:r>
          </a:p>
          <a:p>
            <a:pPr marL="742950" lvl="1" indent="-285750">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5</a:t>
            </a:fld>
            <a:endParaRPr>
              <a:solidFill>
                <a:srgbClr val="90C226"/>
              </a:solidFill>
            </a:endParaRPr>
          </a:p>
        </p:txBody>
      </p:sp>
      <p:sp>
        <p:nvSpPr>
          <p:cNvPr id="25" name="TextBox 24">
            <a:extLst>
              <a:ext uri="{FF2B5EF4-FFF2-40B4-BE49-F238E27FC236}">
                <a16:creationId xmlns:a16="http://schemas.microsoft.com/office/drawing/2014/main" id="{372D41E4-B007-2140-99B0-00CEE4C9DFD5}"/>
              </a:ext>
            </a:extLst>
          </p:cNvPr>
          <p:cNvSpPr txBox="1"/>
          <p:nvPr/>
        </p:nvSpPr>
        <p:spPr>
          <a:xfrm>
            <a:off x="301916" y="4927749"/>
            <a:ext cx="10736580" cy="261610"/>
          </a:xfrm>
          <a:prstGeom prst="rect">
            <a:avLst/>
          </a:prstGeom>
          <a:noFill/>
        </p:spPr>
        <p:txBody>
          <a:bodyPr wrap="square" rtlCol="0">
            <a:spAutoFit/>
          </a:bodyPr>
          <a:lstStyle/>
          <a:p>
            <a:pPr marL="285750" indent="-285750" rtl="0">
              <a:spcBef>
                <a:spcPts val="1000"/>
              </a:spcBef>
              <a:buClr>
                <a:schemeClr val="accent1"/>
              </a:buClr>
              <a:buSzPct val="80000"/>
              <a:buFont typeface="Wingdings" panose="05000000000000000000" pitchFamily="2" charset="2"/>
              <a:buChar char="§"/>
            </a:pPr>
            <a:r>
              <a:rPr lang="pt-BR" sz="1100" dirty="0"/>
              <a:t>O acesso continua sendo um desafio, conforme evidenciado pelas diferenças na experiência relatada pela comunidade em relação à disponibilidade com dados relatados pelo fornecedor</a:t>
            </a:r>
          </a:p>
        </p:txBody>
      </p:sp>
      <p:sp>
        <p:nvSpPr>
          <p:cNvPr id="39" name="Google Shape;597;p47">
            <a:extLst>
              <a:ext uri="{FF2B5EF4-FFF2-40B4-BE49-F238E27FC236}">
                <a16:creationId xmlns:a16="http://schemas.microsoft.com/office/drawing/2014/main" id="{5A72EA6D-9257-F94D-8389-DF9F7B87FAED}"/>
              </a:ext>
            </a:extLst>
          </p:cNvPr>
          <p:cNvSpPr txBox="1"/>
          <p:nvPr/>
        </p:nvSpPr>
        <p:spPr>
          <a:xfrm>
            <a:off x="619931" y="5381890"/>
            <a:ext cx="2557221" cy="26161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bg1"/>
                </a:solidFill>
              </a:rPr>
              <a:t>Perspectiva do fornecedor</a:t>
            </a:r>
          </a:p>
        </p:txBody>
      </p:sp>
      <p:sp>
        <p:nvSpPr>
          <p:cNvPr id="40" name="Google Shape;598;p47">
            <a:extLst>
              <a:ext uri="{FF2B5EF4-FFF2-40B4-BE49-F238E27FC236}">
                <a16:creationId xmlns:a16="http://schemas.microsoft.com/office/drawing/2014/main" id="{94EB633F-FDDF-A642-8C7A-3A1FBA7EB411}"/>
              </a:ext>
            </a:extLst>
          </p:cNvPr>
          <p:cNvSpPr/>
          <p:nvPr/>
        </p:nvSpPr>
        <p:spPr>
          <a:xfrm>
            <a:off x="6049833" y="5603369"/>
            <a:ext cx="519226" cy="365100"/>
          </a:xfrm>
          <a:prstGeom prst="rightArrow">
            <a:avLst>
              <a:gd name="adj1" fmla="val 50000"/>
              <a:gd name="adj2" fmla="val 50000"/>
            </a:avLst>
          </a:prstGeom>
          <a:solidFill>
            <a:srgbClr val="90C22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599;p47">
            <a:extLst>
              <a:ext uri="{FF2B5EF4-FFF2-40B4-BE49-F238E27FC236}">
                <a16:creationId xmlns:a16="http://schemas.microsoft.com/office/drawing/2014/main" id="{D79842D9-BA6A-E843-B287-74E045111171}"/>
              </a:ext>
            </a:extLst>
          </p:cNvPr>
          <p:cNvSpPr txBox="1"/>
          <p:nvPr/>
        </p:nvSpPr>
        <p:spPr>
          <a:xfrm>
            <a:off x="619932" y="5589748"/>
            <a:ext cx="5476067" cy="36465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1100" dirty="0">
                <a:solidFill>
                  <a:srgbClr val="3F3F3F"/>
                </a:solidFill>
              </a:rPr>
              <a:t>Quase todos os fornecedores entrevistados (12 de 13) relataram disponibilidade em 1 semana...</a:t>
            </a:r>
          </a:p>
        </p:txBody>
      </p:sp>
      <p:sp>
        <p:nvSpPr>
          <p:cNvPr id="42" name="Google Shape;600;p47">
            <a:extLst>
              <a:ext uri="{FF2B5EF4-FFF2-40B4-BE49-F238E27FC236}">
                <a16:creationId xmlns:a16="http://schemas.microsoft.com/office/drawing/2014/main" id="{3281E87A-B8C5-1740-9257-8B3E3022B467}"/>
              </a:ext>
            </a:extLst>
          </p:cNvPr>
          <p:cNvSpPr txBox="1"/>
          <p:nvPr/>
        </p:nvSpPr>
        <p:spPr>
          <a:xfrm>
            <a:off x="6599883" y="5514896"/>
            <a:ext cx="5012784" cy="303555"/>
          </a:xfrm>
          <a:prstGeom prst="rect">
            <a:avLst/>
          </a:prstGeom>
          <a:noFill/>
          <a:ln>
            <a:noFill/>
          </a:ln>
        </p:spPr>
        <p:txBody>
          <a:bodyPr spcFirstLastPara="1" wrap="square" lIns="91425" tIns="91425" rIns="91425" bIns="91425" anchor="t" anchorCtr="0">
            <a:noAutofit/>
          </a:bodyPr>
          <a:lstStyle/>
          <a:p>
            <a:pPr rtl="0">
              <a:spcBef>
                <a:spcPts val="400"/>
              </a:spcBef>
            </a:pPr>
            <a:r>
              <a:rPr lang="pt-BR" sz="1100" dirty="0">
                <a:solidFill>
                  <a:srgbClr val="3F3F3F"/>
                </a:solidFill>
              </a:rPr>
              <a:t>… enquanto apenas 5% dos entrevistados relataram serviço no mesmo dia.</a:t>
            </a:r>
          </a:p>
        </p:txBody>
      </p:sp>
      <p:sp>
        <p:nvSpPr>
          <p:cNvPr id="43" name="Google Shape;601;p47">
            <a:extLst>
              <a:ext uri="{FF2B5EF4-FFF2-40B4-BE49-F238E27FC236}">
                <a16:creationId xmlns:a16="http://schemas.microsoft.com/office/drawing/2014/main" id="{E85C8CEC-CE38-1B48-A9E3-D71350905DD1}"/>
              </a:ext>
            </a:extLst>
          </p:cNvPr>
          <p:cNvSpPr txBox="1"/>
          <p:nvPr/>
        </p:nvSpPr>
        <p:spPr>
          <a:xfrm>
            <a:off x="6599882" y="5348482"/>
            <a:ext cx="2181678" cy="261610"/>
          </a:xfrm>
          <a:prstGeom prst="rect">
            <a:avLst/>
          </a:prstGeom>
          <a:solidFill>
            <a:schemeClr val="accent1"/>
          </a:solidFill>
          <a:ln>
            <a:noFill/>
          </a:ln>
        </p:spPr>
        <p:txBody>
          <a:bodyPr spcFirstLastPara="1" wrap="square" lIns="91425" tIns="91425" rIns="91425" bIns="91425" anchor="ctr" anchorCtr="0">
            <a:noAutofit/>
          </a:bodyPr>
          <a:lstStyle>
            <a:defPPr>
              <a:defRPr lang="en-US"/>
            </a:defPPr>
            <a:lvl1pPr lvl="0" indent="0">
              <a:spcBef>
                <a:spcPts val="0"/>
              </a:spcBef>
              <a:spcAft>
                <a:spcPts val="0"/>
              </a:spcAft>
              <a:buNone/>
              <a:defRPr sz="1100" b="1">
                <a:solidFill>
                  <a:schemeClr val="bg1"/>
                </a:solidFill>
              </a:defRPr>
            </a:lvl1pPr>
          </a:lstStyle>
          <a:p>
            <a:pPr rtl="0"/>
            <a:r>
              <a:rPr lang="pt-BR" dirty="0"/>
              <a:t>Perspectiva do residente</a:t>
            </a:r>
          </a:p>
        </p:txBody>
      </p:sp>
      <p:sp>
        <p:nvSpPr>
          <p:cNvPr id="47" name="Google Shape;605;p47">
            <a:extLst>
              <a:ext uri="{FF2B5EF4-FFF2-40B4-BE49-F238E27FC236}">
                <a16:creationId xmlns:a16="http://schemas.microsoft.com/office/drawing/2014/main" id="{CE6417AA-5EC0-534C-BAB3-89F1B2ED092E}"/>
              </a:ext>
            </a:extLst>
          </p:cNvPr>
          <p:cNvSpPr txBox="1"/>
          <p:nvPr/>
        </p:nvSpPr>
        <p:spPr>
          <a:xfrm>
            <a:off x="619931" y="5954406"/>
            <a:ext cx="5306615" cy="4413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1100" dirty="0">
                <a:solidFill>
                  <a:srgbClr val="3F3F3F"/>
                </a:solidFill>
              </a:rPr>
              <a:t>Quando questionados se houve casos nos últimos 6 meses em que as pessoas tiveram que esperar mais de 48 horas pelos serviços, 7 fornecedores (58%) disseram “não”…</a:t>
            </a:r>
          </a:p>
        </p:txBody>
      </p:sp>
      <p:sp>
        <p:nvSpPr>
          <p:cNvPr id="48" name="Google Shape;606;p47">
            <a:extLst>
              <a:ext uri="{FF2B5EF4-FFF2-40B4-BE49-F238E27FC236}">
                <a16:creationId xmlns:a16="http://schemas.microsoft.com/office/drawing/2014/main" id="{D034693D-C8A3-3441-8445-A972D6AEE79F}"/>
              </a:ext>
            </a:extLst>
          </p:cNvPr>
          <p:cNvSpPr txBox="1"/>
          <p:nvPr/>
        </p:nvSpPr>
        <p:spPr>
          <a:xfrm>
            <a:off x="6599882" y="5870153"/>
            <a:ext cx="5414403" cy="244924"/>
          </a:xfrm>
          <a:prstGeom prst="rect">
            <a:avLst/>
          </a:prstGeom>
          <a:noFill/>
          <a:ln>
            <a:noFill/>
          </a:ln>
        </p:spPr>
        <p:txBody>
          <a:bodyPr spcFirstLastPara="1" wrap="square" lIns="91425" tIns="91425" rIns="91425" bIns="91425" anchor="t" anchorCtr="0">
            <a:noAutofit/>
          </a:bodyPr>
          <a:lstStyle/>
          <a:p>
            <a:pPr rtl="0">
              <a:spcBef>
                <a:spcPts val="400"/>
              </a:spcBef>
            </a:pPr>
            <a:r>
              <a:rPr lang="pt-BR" sz="1100" dirty="0">
                <a:solidFill>
                  <a:srgbClr val="3F3F3F"/>
                </a:solidFill>
              </a:rPr>
              <a:t>… enquanto 37% dos entrevistados no levantamento da comunidade relataram esperar mais de um mês e 69% relataram ter listas de espera “frequentemente” ou “sempre”.</a:t>
            </a:r>
          </a:p>
        </p:txBody>
      </p:sp>
      <p:sp>
        <p:nvSpPr>
          <p:cNvPr id="49" name="Google Shape;607;p47">
            <a:extLst>
              <a:ext uri="{FF2B5EF4-FFF2-40B4-BE49-F238E27FC236}">
                <a16:creationId xmlns:a16="http://schemas.microsoft.com/office/drawing/2014/main" id="{57270B6B-5BCA-734F-96C6-2AA4CBEAEFDA}"/>
              </a:ext>
            </a:extLst>
          </p:cNvPr>
          <p:cNvSpPr/>
          <p:nvPr/>
        </p:nvSpPr>
        <p:spPr>
          <a:xfrm>
            <a:off x="6049833" y="6036692"/>
            <a:ext cx="519226" cy="365100"/>
          </a:xfrm>
          <a:prstGeom prst="rightArrow">
            <a:avLst>
              <a:gd name="adj1" fmla="val 50000"/>
              <a:gd name="adj2" fmla="val 50000"/>
            </a:avLst>
          </a:prstGeom>
          <a:solidFill>
            <a:srgbClr val="90C22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TextBox 4">
            <a:extLst>
              <a:ext uri="{FF2B5EF4-FFF2-40B4-BE49-F238E27FC236}">
                <a16:creationId xmlns:a16="http://schemas.microsoft.com/office/drawing/2014/main" id="{86CC985A-FC2A-4001-8C39-E94665BF1E60}"/>
              </a:ext>
            </a:extLst>
          </p:cNvPr>
          <p:cNvSpPr txBox="1"/>
          <p:nvPr/>
        </p:nvSpPr>
        <p:spPr>
          <a:xfrm>
            <a:off x="3987284" y="6583498"/>
            <a:ext cx="7616381" cy="246221"/>
          </a:xfrm>
          <a:prstGeom prst="rect">
            <a:avLst/>
          </a:prstGeom>
          <a:noFill/>
        </p:spPr>
        <p:txBody>
          <a:bodyPr wrap="square" rtlCol="0">
            <a:spAutoFit/>
          </a:bodyPr>
          <a:lstStyle/>
          <a:p>
            <a:pPr rtl="0"/>
            <a:r>
              <a:rPr lang="pt-BR" sz="1000" baseline="30000">
                <a:solidFill>
                  <a:srgbClr val="3F3F3F"/>
                </a:solidFill>
              </a:rPr>
              <a:t>X </a:t>
            </a:r>
            <a:r>
              <a:rPr lang="pt-BR" sz="1000">
                <a:solidFill>
                  <a:srgbClr val="3F3F3F"/>
                </a:solidFill>
              </a:rPr>
              <a:t>A lista de fornecedores da NCH tem 16, a lista da Fairwinds tem 17 e a lista da NAMI de 2018 tem 15</a:t>
            </a:r>
          </a:p>
        </p:txBody>
      </p:sp>
      <p:sp>
        <p:nvSpPr>
          <p:cNvPr id="15" name="Rectangle: Rounded Corners 14">
            <a:extLst>
              <a:ext uri="{FF2B5EF4-FFF2-40B4-BE49-F238E27FC236}">
                <a16:creationId xmlns:a16="http://schemas.microsoft.com/office/drawing/2014/main" id="{E6E439D5-BE02-4FCC-A2C9-81C8CA4588C4}"/>
              </a:ext>
            </a:extLst>
          </p:cNvPr>
          <p:cNvSpPr/>
          <p:nvPr/>
        </p:nvSpPr>
        <p:spPr>
          <a:xfrm>
            <a:off x="10321871" y="144638"/>
            <a:ext cx="1603430" cy="85715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dirty="0">
                <a:solidFill>
                  <a:schemeClr val="accent1"/>
                </a:solidFill>
                <a:hlinkClick r:id="" action="ppaction://noaction"/>
              </a:rPr>
              <a:t>Clique aqui para visualizar os detalhes do resumo sobre os fornecedores</a:t>
            </a:r>
          </a:p>
        </p:txBody>
      </p:sp>
    </p:spTree>
    <p:extLst>
      <p:ext uri="{BB962C8B-B14F-4D97-AF65-F5344CB8AC3E}">
        <p14:creationId xmlns:p14="http://schemas.microsoft.com/office/powerpoint/2010/main" val="4262836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B41D55F-AC9D-4AB5-872E-B0A2F3E2B9C1}"/>
              </a:ext>
            </a:extLst>
          </p:cNvPr>
          <p:cNvSpPr txBox="1"/>
          <p:nvPr/>
        </p:nvSpPr>
        <p:spPr>
          <a:xfrm>
            <a:off x="316853" y="828350"/>
            <a:ext cx="11024642" cy="692497"/>
          </a:xfrm>
          <a:prstGeom prst="rect">
            <a:avLst/>
          </a:prstGeom>
          <a:noFill/>
        </p:spPr>
        <p:txBody>
          <a:bodyPr wrap="square" rtlCol="0">
            <a:spAutoFit/>
          </a:bodyPr>
          <a:lstStyle/>
          <a:p>
            <a:pPr rtl="0">
              <a:buClr>
                <a:schemeClr val="accent1"/>
              </a:buClr>
            </a:pPr>
            <a:r>
              <a:rPr lang="pt-BR" sz="1100" b="1" dirty="0">
                <a:solidFill>
                  <a:srgbClr val="3F3F3F"/>
                </a:solidFill>
              </a:rPr>
              <a:t>Resumo sobre fornecedores, continuação</a:t>
            </a:r>
          </a:p>
          <a:p>
            <a:pPr>
              <a:buClr>
                <a:schemeClr val="accent1"/>
              </a:buClr>
            </a:pPr>
            <a:endParaRPr lang="en-US" sz="600" dirty="0">
              <a:solidFill>
                <a:srgbClr val="3F3F3F"/>
              </a:solidFill>
            </a:endParaRPr>
          </a:p>
          <a:p>
            <a:pPr marL="171450" indent="-171450" rtl="0">
              <a:buClr>
                <a:schemeClr val="accent1"/>
              </a:buClr>
              <a:buFont typeface="Arial" panose="020B0604020202020204" pitchFamily="34" charset="0"/>
              <a:buChar char="•"/>
            </a:pPr>
            <a:r>
              <a:rPr lang="pt-BR" sz="1100" dirty="0">
                <a:solidFill>
                  <a:srgbClr val="3F3F3F"/>
                </a:solidFill>
              </a:rPr>
              <a:t>A capacidade dos fornecedores de Nantucket é considerada insuficiente para atender às demandas de todos os participantes encontrados nesta avaliação. A quantidade de fornecedores é de fato baixa comparada à média estadual e aos condados vizinhos, indicando a necessidade de adicionar talvez 20-25 fornecedores para garantir acesso comparável aos serviços.</a:t>
            </a:r>
          </a:p>
        </p:txBody>
      </p:sp>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316853" y="123507"/>
            <a:ext cx="10352575" cy="640080"/>
          </a:xfrm>
        </p:spPr>
        <p:txBody>
          <a:bodyPr>
            <a:normAutofit fontScale="90000"/>
          </a:bodyPr>
          <a:lstStyle/>
          <a:p>
            <a:pPr rtl="0"/>
            <a:r>
              <a:rPr lang="pt-BR" dirty="0"/>
              <a:t>Resumo executivo (4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4885917" y="1711921"/>
            <a:ext cx="6715593" cy="4482058"/>
          </a:xfrm>
        </p:spPr>
        <p:txBody>
          <a:bodyPr anchor="t">
            <a:noAutofit/>
          </a:bodyPr>
          <a:lstStyle/>
          <a:p>
            <a:pPr marL="285750" indent="-285750" rtl="0">
              <a:buFont typeface="Wingdings" panose="05000000000000000000" pitchFamily="2" charset="2"/>
              <a:buChar char="§"/>
            </a:pPr>
            <a:r>
              <a:rPr lang="pt-BR" sz="1100" dirty="0">
                <a:solidFill>
                  <a:srgbClr val="3F3F3F"/>
                </a:solidFill>
              </a:rPr>
              <a:t>Usando a contagem do banco de dados de Identificação de Fornecedor Nacional de 46 fornecedores de SC e a população do Censo dos EUA, a proporção de fornecedores de Nantucket de 1:250 é a posição mais baixa de Massachusetts. Ao levar em consideração o número de fornecedores atualmente conhecidos como ativos na ilha (pessoalmente ou via telessaúde), juntamente com as estimativas de população revisadas, a GPS estima que a proporção seja mais próxima de 1:370. Para efeito de comparação, a proporção em todo o estado é de 1:150, no condado de Barnstable é de 1:190 e no condado de Dukes é de 1:140.</a:t>
            </a:r>
          </a:p>
          <a:p>
            <a:pPr marL="285750" indent="-285750" rtl="0">
              <a:buFont typeface="Wingdings" panose="05000000000000000000" pitchFamily="2" charset="2"/>
              <a:buChar char="§"/>
            </a:pPr>
            <a:r>
              <a:rPr lang="pt-BR" sz="1100" dirty="0">
                <a:solidFill>
                  <a:srgbClr val="3F3F3F"/>
                </a:solidFill>
              </a:rPr>
              <a:t>As proporções apresentadas baseiam-se na estimativa de população anual de 17.000. Outros grupos que podem demandar serviços são residentes sazonais (~10.000) e visitantes (~35.000-45.000 no verão). Os requisitos desses grupos não são completamente compreendidos, embora a Fairwinds, NCH e os socorristas indiquem que os incidentes relacionados ao uso de substâncias atingem o pico durante a temporada turística e que os volumes de casos são maiores durante os meses não turísticos do ano. O tamanho exato requer uma análise mais aprofundada.</a:t>
            </a:r>
          </a:p>
          <a:p>
            <a:pPr marL="285750" indent="-285750" rtl="0">
              <a:buFont typeface="Wingdings" panose="05000000000000000000" pitchFamily="2" charset="2"/>
              <a:buChar char="§"/>
            </a:pPr>
            <a:r>
              <a:rPr lang="pt-BR" sz="1100" dirty="0">
                <a:solidFill>
                  <a:srgbClr val="3F3F3F"/>
                </a:solidFill>
              </a:rPr>
              <a:t>A medição da quantidade de fornecedores é desafiada por três fatos:</a:t>
            </a:r>
          </a:p>
          <a:p>
            <a:pPr marL="458788" lvl="1" indent="-271463" rtl="0">
              <a:buFont typeface="Wingdings" panose="05000000000000000000" pitchFamily="2" charset="2"/>
              <a:buChar char="§"/>
            </a:pPr>
            <a:r>
              <a:rPr lang="pt-BR" sz="1100" dirty="0">
                <a:solidFill>
                  <a:srgbClr val="3F3F3F"/>
                </a:solidFill>
              </a:rPr>
              <a:t>Licenciado em outro lugar: Os estabelecimentos dos fornecedores em sistemas de licenciamento são independentes de onde eles realmente forneçam o tratamento e uma licença ativa não é necessariamente indicativa de um fornecedor ativo.</a:t>
            </a:r>
          </a:p>
          <a:p>
            <a:pPr marL="458788" lvl="1" indent="-271463" rtl="0">
              <a:buFont typeface="Wingdings" panose="05000000000000000000" pitchFamily="2" charset="2"/>
              <a:buChar char="§"/>
            </a:pPr>
            <a:r>
              <a:rPr lang="pt-BR" sz="1100" dirty="0">
                <a:solidFill>
                  <a:srgbClr val="3F3F3F"/>
                </a:solidFill>
              </a:rPr>
              <a:t>Capacidade remota: A capacidade de fornecer serviços em um ambiente virtual torna a verdadeira capacidade um desafio e fator determinante. A COVID agravou problemas com relatórios e impactou a disponibilidade dos fornecedores.</a:t>
            </a:r>
          </a:p>
          <a:p>
            <a:pPr marL="458788" lvl="1" indent="-271463" rtl="0">
              <a:buFont typeface="Wingdings" panose="05000000000000000000" pitchFamily="2" charset="2"/>
              <a:buChar char="§"/>
            </a:pPr>
            <a:r>
              <a:rPr lang="pt-BR" sz="1100" dirty="0">
                <a:solidFill>
                  <a:srgbClr val="3F3F3F"/>
                </a:solidFill>
              </a:rPr>
              <a:t>Precisão de relatórios: Os sites e serviços de encaminhamento indicam a disponibilidade de fornecedores que podem não estar mais aceitando pacientes na ilha. Algumas listas de fornecedores estão desatualizadas e imprecisas, enquanto os desafios da rotatividade e retenção significam que as informações se tornam desatualizadas rapidamente.</a:t>
            </a:r>
          </a:p>
          <a:p>
            <a:pPr marL="458788" lvl="1" indent="-271463">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6</a:t>
            </a:fld>
            <a:endParaRPr>
              <a:solidFill>
                <a:srgbClr val="90C226"/>
              </a:solidFill>
            </a:endParaRPr>
          </a:p>
        </p:txBody>
      </p:sp>
      <p:graphicFrame>
        <p:nvGraphicFramePr>
          <p:cNvPr id="9" name="Chart 8">
            <a:extLst>
              <a:ext uri="{FF2B5EF4-FFF2-40B4-BE49-F238E27FC236}">
                <a16:creationId xmlns:a16="http://schemas.microsoft.com/office/drawing/2014/main" id="{D1A81564-BBF2-4478-9A8A-A60330940A2B}"/>
              </a:ext>
            </a:extLst>
          </p:cNvPr>
          <p:cNvGraphicFramePr/>
          <p:nvPr>
            <p:extLst>
              <p:ext uri="{D42A27DB-BD31-4B8C-83A1-F6EECF244321}">
                <p14:modId xmlns:p14="http://schemas.microsoft.com/office/powerpoint/2010/main" val="2059822746"/>
              </p:ext>
            </p:extLst>
          </p:nvPr>
        </p:nvGraphicFramePr>
        <p:xfrm>
          <a:off x="316853" y="1711921"/>
          <a:ext cx="4288839" cy="43177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212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607845" y="191108"/>
            <a:ext cx="10352575" cy="640080"/>
          </a:xfrm>
        </p:spPr>
        <p:txBody>
          <a:bodyPr>
            <a:normAutofit fontScale="90000"/>
          </a:bodyPr>
          <a:lstStyle/>
          <a:p>
            <a:pPr rtl="0"/>
            <a:r>
              <a:rPr lang="pt-BR" dirty="0"/>
              <a:t>Resumo executivo (5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607845" y="1058194"/>
            <a:ext cx="11112501" cy="5511905"/>
          </a:xfrm>
        </p:spPr>
        <p:txBody>
          <a:bodyPr anchor="t">
            <a:noAutofit/>
          </a:bodyPr>
          <a:lstStyle/>
          <a:p>
            <a:pPr marL="285750" indent="-285750" rtl="0">
              <a:buFont typeface="Wingdings" panose="05000000000000000000" pitchFamily="2" charset="2"/>
              <a:buChar char="§"/>
            </a:pPr>
            <a:r>
              <a:rPr lang="pt-BR" sz="1100" b="1" dirty="0">
                <a:solidFill>
                  <a:srgbClr val="3F3F3F"/>
                </a:solidFill>
              </a:rPr>
              <a:t>Resumo sobre lacunas:</a:t>
            </a:r>
            <a:r>
              <a:rPr lang="pt-BR" sz="1100" dirty="0">
                <a:solidFill>
                  <a:srgbClr val="3F3F3F"/>
                </a:solidFill>
              </a:rPr>
              <a:t> A GPS documentou 15 lacunas em todo o processo de atendimento, incluindo </a:t>
            </a:r>
            <a:r>
              <a:rPr lang="pt-BR" sz="1100" dirty="0">
                <a:solidFill>
                  <a:srgbClr val="3F3F3F"/>
                </a:solidFill>
                <a:latin typeface="+mj-lt"/>
              </a:rPr>
              <a:t>5 “Ativadores do Sistema” (SE) que permitirão que o sistema funcione melhor como um todo. </a:t>
            </a:r>
            <a:r>
              <a:rPr lang="pt-BR" sz="1100" dirty="0">
                <a:solidFill>
                  <a:srgbClr val="3F3F3F"/>
                </a:solidFill>
              </a:rPr>
              <a:t>Os links codificados (sublinhados, em negrito) levam o leitor a uma visão geral em uma única página, destacando a necessidade não atendida, o tamanho do desafio e as opções de como lidar com a lacuna.</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7</a:t>
            </a:fld>
            <a:endParaRPr>
              <a:solidFill>
                <a:srgbClr val="90C226"/>
              </a:solidFill>
            </a:endParaRPr>
          </a:p>
        </p:txBody>
      </p:sp>
      <p:grpSp>
        <p:nvGrpSpPr>
          <p:cNvPr id="26" name="Group 25">
            <a:extLst>
              <a:ext uri="{FF2B5EF4-FFF2-40B4-BE49-F238E27FC236}">
                <a16:creationId xmlns:a16="http://schemas.microsoft.com/office/drawing/2014/main" id="{1B3AB3CB-53AB-4B6D-9911-36D4196915D2}"/>
              </a:ext>
            </a:extLst>
          </p:cNvPr>
          <p:cNvGrpSpPr/>
          <p:nvPr/>
        </p:nvGrpSpPr>
        <p:grpSpPr>
          <a:xfrm>
            <a:off x="924709" y="1821180"/>
            <a:ext cx="10715958" cy="4615122"/>
            <a:chOff x="924709" y="1471235"/>
            <a:chExt cx="10715958" cy="4965067"/>
          </a:xfrm>
        </p:grpSpPr>
        <p:grpSp>
          <p:nvGrpSpPr>
            <p:cNvPr id="5" name="Google Shape;111;p16">
              <a:extLst>
                <a:ext uri="{FF2B5EF4-FFF2-40B4-BE49-F238E27FC236}">
                  <a16:creationId xmlns:a16="http://schemas.microsoft.com/office/drawing/2014/main" id="{92955B67-C254-4A7A-ADBE-1061C5E9CC3F}"/>
                </a:ext>
              </a:extLst>
            </p:cNvPr>
            <p:cNvGrpSpPr/>
            <p:nvPr/>
          </p:nvGrpSpPr>
          <p:grpSpPr>
            <a:xfrm>
              <a:off x="924711" y="2168470"/>
              <a:ext cx="10715956" cy="1241343"/>
              <a:chOff x="1477700" y="1619910"/>
              <a:chExt cx="7781939" cy="941040"/>
            </a:xfrm>
          </p:grpSpPr>
          <p:sp>
            <p:nvSpPr>
              <p:cNvPr id="6" name="Google Shape;112;p16">
                <a:extLst>
                  <a:ext uri="{FF2B5EF4-FFF2-40B4-BE49-F238E27FC236}">
                    <a16:creationId xmlns:a16="http://schemas.microsoft.com/office/drawing/2014/main" id="{6B0A76F3-598A-49A2-894D-3A11096DF8D7}"/>
                  </a:ext>
                </a:extLst>
              </p:cNvPr>
              <p:cNvSpPr/>
              <p:nvPr/>
            </p:nvSpPr>
            <p:spPr>
              <a:xfrm>
                <a:off x="1477700" y="1619910"/>
                <a:ext cx="2158070" cy="940500"/>
              </a:xfrm>
              <a:prstGeom prst="homePlate">
                <a:avLst>
                  <a:gd name="adj" fmla="val 50000"/>
                </a:avLst>
              </a:prstGeom>
              <a:solidFill>
                <a:schemeClr val="accent1">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100"/>
                </a:pPr>
                <a:endParaRPr sz="1200" b="1" dirty="0">
                  <a:latin typeface="+mj-lt"/>
                </a:endParaRPr>
              </a:p>
              <a:p>
                <a:pPr rtl="0">
                  <a:buClr>
                    <a:srgbClr val="000000"/>
                  </a:buClr>
                  <a:buSzPts val="1100"/>
                </a:pPr>
                <a:r>
                  <a:rPr lang="pt-BR" sz="1200" b="1">
                    <a:solidFill>
                      <a:schemeClr val="bg1"/>
                    </a:solidFill>
                    <a:latin typeface="+mj-lt"/>
                    <a:ea typeface="Arial"/>
                    <a:cs typeface="Arial"/>
                    <a:sym typeface="Arial"/>
                  </a:rPr>
                  <a:t>Prevenção</a:t>
                </a:r>
              </a:p>
              <a:p>
                <a:pPr rtl="0">
                  <a:buClr>
                    <a:schemeClr val="dk1"/>
                  </a:buClr>
                  <a:buSzPts val="1100"/>
                </a:pPr>
                <a:r>
                  <a:rPr lang="pt-BR" sz="1000">
                    <a:solidFill>
                      <a:schemeClr val="bg1"/>
                    </a:solidFill>
                    <a:latin typeface="+mj-lt"/>
                  </a:rPr>
                  <a:t>Divulgação, educação, triagem, reforço dos fatores de proteção e redução dos fatores de risco</a:t>
                </a:r>
              </a:p>
              <a:p>
                <a:pPr>
                  <a:spcBef>
                    <a:spcPts val="20"/>
                  </a:spcBef>
                </a:pPr>
                <a:endParaRPr sz="1000" dirty="0">
                  <a:solidFill>
                    <a:srgbClr val="595959"/>
                  </a:solidFill>
                  <a:latin typeface="+mj-lt"/>
                </a:endParaRPr>
              </a:p>
            </p:txBody>
          </p:sp>
          <p:sp>
            <p:nvSpPr>
              <p:cNvPr id="7" name="Google Shape;113;p16">
                <a:extLst>
                  <a:ext uri="{FF2B5EF4-FFF2-40B4-BE49-F238E27FC236}">
                    <a16:creationId xmlns:a16="http://schemas.microsoft.com/office/drawing/2014/main" id="{F8EB4CF8-36C2-4D9B-9349-5043C2A02102}"/>
                  </a:ext>
                </a:extLst>
              </p:cNvPr>
              <p:cNvSpPr/>
              <p:nvPr/>
            </p:nvSpPr>
            <p:spPr>
              <a:xfrm>
                <a:off x="3262574" y="1620450"/>
                <a:ext cx="2234435" cy="940500"/>
              </a:xfrm>
              <a:prstGeom prst="chevron">
                <a:avLst>
                  <a:gd name="adj" fmla="val 50000"/>
                </a:avLst>
              </a:prstGeom>
              <a:solidFill>
                <a:schemeClr val="accent1">
                  <a:lumMod val="60000"/>
                  <a:lumOff val="40000"/>
                </a:schemeClr>
              </a:solidFill>
              <a:ln w="9525" cap="flat" cmpd="sng">
                <a:solidFill>
                  <a:schemeClr val="dk2"/>
                </a:solidFill>
                <a:prstDash val="solid"/>
                <a:round/>
                <a:headEnd type="none" w="sm" len="sm"/>
                <a:tailEnd type="none" w="sm" len="sm"/>
              </a:ln>
            </p:spPr>
            <p:txBody>
              <a:bodyPr spcFirstLastPara="1" wrap="square" lIns="45700" tIns="91425" rIns="45700" bIns="91425" anchor="ctr" anchorCtr="0">
                <a:noAutofit/>
              </a:bodyPr>
              <a:lstStyle/>
              <a:p>
                <a:pPr rtl="0">
                  <a:buClr>
                    <a:srgbClr val="000000"/>
                  </a:buClr>
                  <a:buSzPts val="1100"/>
                </a:pPr>
                <a:r>
                  <a:rPr lang="pt-BR" sz="1200" b="1">
                    <a:solidFill>
                      <a:srgbClr val="000000"/>
                    </a:solidFill>
                    <a:latin typeface="+mj-lt"/>
                    <a:ea typeface="Arial"/>
                    <a:cs typeface="Arial"/>
                    <a:sym typeface="Arial"/>
                  </a:rPr>
                  <a:t>Intervenção</a:t>
                </a:r>
              </a:p>
              <a:p>
                <a:pPr rtl="0"/>
                <a:r>
                  <a:rPr lang="pt-BR" sz="1000">
                    <a:solidFill>
                      <a:srgbClr val="595959"/>
                    </a:solidFill>
                    <a:latin typeface="+mj-lt"/>
                    <a:ea typeface="Arial"/>
                    <a:cs typeface="Arial"/>
                    <a:sym typeface="Arial"/>
                  </a:rPr>
                  <a:t>Resposta às crises, suporte escolar e serviços de emergência</a:t>
                </a:r>
              </a:p>
            </p:txBody>
          </p:sp>
          <p:sp>
            <p:nvSpPr>
              <p:cNvPr id="8" name="Google Shape;114;p16">
                <a:extLst>
                  <a:ext uri="{FF2B5EF4-FFF2-40B4-BE49-F238E27FC236}">
                    <a16:creationId xmlns:a16="http://schemas.microsoft.com/office/drawing/2014/main" id="{FDC39AFE-4ECB-44B0-BC71-C84E9EE34F05}"/>
                  </a:ext>
                </a:extLst>
              </p:cNvPr>
              <p:cNvSpPr/>
              <p:nvPr/>
            </p:nvSpPr>
            <p:spPr>
              <a:xfrm>
                <a:off x="5121701" y="1620450"/>
                <a:ext cx="2235657" cy="940500"/>
              </a:xfrm>
              <a:prstGeom prst="chevron">
                <a:avLst>
                  <a:gd name="adj" fmla="val 50000"/>
                </a:avLst>
              </a:prstGeom>
              <a:solidFill>
                <a:schemeClr val="accent1">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rtl="0">
                  <a:buClr>
                    <a:srgbClr val="000000"/>
                  </a:buClr>
                  <a:buSzPts val="1100"/>
                </a:pPr>
                <a:r>
                  <a:rPr lang="pt-BR" sz="1200" b="1">
                    <a:solidFill>
                      <a:srgbClr val="000000"/>
                    </a:solidFill>
                    <a:latin typeface="+mj-lt"/>
                    <a:ea typeface="Arial"/>
                    <a:cs typeface="Arial"/>
                    <a:sym typeface="Arial"/>
                  </a:rPr>
                  <a:t>Tratamento</a:t>
                </a:r>
              </a:p>
              <a:p>
                <a:pPr rtl="0"/>
                <a:r>
                  <a:rPr lang="pt-BR" sz="1000">
                    <a:solidFill>
                      <a:srgbClr val="595959"/>
                    </a:solidFill>
                    <a:latin typeface="+mj-lt"/>
                  </a:rPr>
                  <a:t>Serviços ambulatoriais</a:t>
                </a:r>
                <a:r>
                  <a:rPr lang="pt-BR" sz="1000">
                    <a:solidFill>
                      <a:srgbClr val="595959"/>
                    </a:solidFill>
                    <a:latin typeface="+mj-lt"/>
                    <a:ea typeface="Arial"/>
                    <a:cs typeface="Arial"/>
                    <a:sym typeface="Arial"/>
                  </a:rPr>
                  <a:t>, </a:t>
                </a:r>
                <a:r>
                  <a:rPr lang="pt-BR" sz="1000">
                    <a:solidFill>
                      <a:srgbClr val="595959"/>
                    </a:solidFill>
                    <a:latin typeface="+mj-lt"/>
                  </a:rPr>
                  <a:t>hospitalares</a:t>
                </a:r>
                <a:r>
                  <a:rPr lang="pt-BR" sz="1000">
                    <a:solidFill>
                      <a:srgbClr val="595959"/>
                    </a:solidFill>
                    <a:latin typeface="+mj-lt"/>
                    <a:ea typeface="Arial"/>
                    <a:cs typeface="Arial"/>
                    <a:sym typeface="Arial"/>
                  </a:rPr>
                  <a:t> e pós-crise</a:t>
                </a:r>
              </a:p>
            </p:txBody>
          </p:sp>
          <p:sp>
            <p:nvSpPr>
              <p:cNvPr id="9" name="Google Shape;115;p16">
                <a:extLst>
                  <a:ext uri="{FF2B5EF4-FFF2-40B4-BE49-F238E27FC236}">
                    <a16:creationId xmlns:a16="http://schemas.microsoft.com/office/drawing/2014/main" id="{CBAB0398-0511-4B2C-A894-71B8EB1699CB}"/>
                  </a:ext>
                </a:extLst>
              </p:cNvPr>
              <p:cNvSpPr/>
              <p:nvPr/>
            </p:nvSpPr>
            <p:spPr>
              <a:xfrm>
                <a:off x="6982940" y="1620450"/>
                <a:ext cx="2276699" cy="940500"/>
              </a:xfrm>
              <a:prstGeom prst="chevron">
                <a:avLst>
                  <a:gd name="adj" fmla="val 50000"/>
                </a:avLst>
              </a:prstGeom>
              <a:solidFill>
                <a:schemeClr val="accent1">
                  <a:lumMod val="20000"/>
                  <a:lumOff val="8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rtl="0">
                  <a:buClr>
                    <a:srgbClr val="000000"/>
                  </a:buClr>
                  <a:buSzPts val="1100"/>
                </a:pPr>
                <a:r>
                  <a:rPr lang="pt-BR" sz="1200" b="1">
                    <a:solidFill>
                      <a:srgbClr val="000000"/>
                    </a:solidFill>
                    <a:latin typeface="+mj-lt"/>
                    <a:ea typeface="Arial"/>
                    <a:cs typeface="Arial"/>
                    <a:sym typeface="Arial"/>
                  </a:rPr>
                  <a:t>Recuperação</a:t>
                </a:r>
              </a:p>
              <a:p>
                <a:pPr rtl="0"/>
                <a:r>
                  <a:rPr lang="pt-BR" sz="1000">
                    <a:solidFill>
                      <a:srgbClr val="595959"/>
                    </a:solidFill>
                    <a:latin typeface="+mj-lt"/>
                    <a:ea typeface="Arial"/>
                    <a:cs typeface="Arial"/>
                    <a:sym typeface="Arial"/>
                  </a:rPr>
                  <a:t>Suportes pós-tratamento de curto e longo prazo</a:t>
                </a:r>
              </a:p>
            </p:txBody>
          </p:sp>
        </p:grpSp>
        <p:grpSp>
          <p:nvGrpSpPr>
            <p:cNvPr id="10" name="Google Shape;116;p16">
              <a:extLst>
                <a:ext uri="{FF2B5EF4-FFF2-40B4-BE49-F238E27FC236}">
                  <a16:creationId xmlns:a16="http://schemas.microsoft.com/office/drawing/2014/main" id="{1C2BA6F6-EF97-4A18-8162-57A766201529}"/>
                </a:ext>
              </a:extLst>
            </p:cNvPr>
            <p:cNvGrpSpPr/>
            <p:nvPr/>
          </p:nvGrpSpPr>
          <p:grpSpPr>
            <a:xfrm>
              <a:off x="1994996" y="1471235"/>
              <a:ext cx="8040028" cy="658824"/>
              <a:chOff x="7632945" y="1853247"/>
              <a:chExt cx="4576889" cy="551767"/>
            </a:xfrm>
          </p:grpSpPr>
          <p:sp>
            <p:nvSpPr>
              <p:cNvPr id="11" name="Google Shape;117;p16">
                <a:extLst>
                  <a:ext uri="{FF2B5EF4-FFF2-40B4-BE49-F238E27FC236}">
                    <a16:creationId xmlns:a16="http://schemas.microsoft.com/office/drawing/2014/main" id="{9927D647-F872-4A2A-935B-E6BE4FEBB6B4}"/>
                  </a:ext>
                </a:extLst>
              </p:cNvPr>
              <p:cNvSpPr/>
              <p:nvPr/>
            </p:nvSpPr>
            <p:spPr>
              <a:xfrm rot="16200000">
                <a:off x="9676515" y="-190323"/>
                <a:ext cx="489750" cy="4576889"/>
              </a:xfrm>
              <a:prstGeom prst="curvedLeftArrow">
                <a:avLst>
                  <a:gd name="adj1" fmla="val 25000"/>
                  <a:gd name="adj2" fmla="val 50000"/>
                  <a:gd name="adj3" fmla="val 25000"/>
                </a:avLst>
              </a:pr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100"/>
                </a:pPr>
                <a:endParaRPr sz="1400" dirty="0">
                  <a:solidFill>
                    <a:srgbClr val="000000"/>
                  </a:solidFill>
                  <a:latin typeface="Arial"/>
                  <a:ea typeface="Arial"/>
                  <a:cs typeface="Arial"/>
                  <a:sym typeface="Arial"/>
                </a:endParaRPr>
              </a:p>
            </p:txBody>
          </p:sp>
          <p:sp>
            <p:nvSpPr>
              <p:cNvPr id="12" name="Google Shape;118;p16">
                <a:extLst>
                  <a:ext uri="{FF2B5EF4-FFF2-40B4-BE49-F238E27FC236}">
                    <a16:creationId xmlns:a16="http://schemas.microsoft.com/office/drawing/2014/main" id="{A46AB299-876A-4987-BEA9-02421842A0A4}"/>
                  </a:ext>
                </a:extLst>
              </p:cNvPr>
              <p:cNvSpPr txBox="1"/>
              <p:nvPr/>
            </p:nvSpPr>
            <p:spPr>
              <a:xfrm>
                <a:off x="8622237" y="1983030"/>
                <a:ext cx="2569809" cy="421984"/>
              </a:xfrm>
              <a:prstGeom prst="rect">
                <a:avLst/>
              </a:prstGeom>
              <a:noFill/>
              <a:ln>
                <a:noFill/>
              </a:ln>
            </p:spPr>
            <p:txBody>
              <a:bodyPr spcFirstLastPara="1" wrap="square" lIns="91425" tIns="91425" rIns="91425" bIns="91425" anchor="ctr" anchorCtr="0">
                <a:noAutofit/>
              </a:bodyPr>
              <a:lstStyle/>
              <a:p>
                <a:pPr algn="ctr" rtl="0">
                  <a:buClr>
                    <a:srgbClr val="000000"/>
                  </a:buClr>
                  <a:buSzPts val="900"/>
                </a:pPr>
                <a:r>
                  <a:rPr lang="pt-BR" sz="1050" b="1">
                    <a:solidFill>
                      <a:srgbClr val="3F3F3F"/>
                    </a:solidFill>
                    <a:latin typeface="+mj-lt"/>
                    <a:ea typeface="Arial"/>
                    <a:cs typeface="Arial"/>
                    <a:sym typeface="Arial"/>
                  </a:rPr>
                  <a:t>Colaboração e conexão com os serviços</a:t>
                </a:r>
              </a:p>
              <a:p>
                <a:pPr marL="171450" indent="-171450" rtl="0">
                  <a:buFont typeface="Arial" panose="020B0604020202020204" pitchFamily="34" charset="0"/>
                  <a:buChar char="•"/>
                </a:pPr>
                <a:r>
                  <a:rPr lang="pt-BR" sz="1050" b="1">
                    <a:hlinkClick r:id="" action="ppaction://noaction"/>
                  </a:rPr>
                  <a:t>SE1: </a:t>
                </a:r>
                <a:r>
                  <a:rPr lang="pt-BR" sz="1050">
                    <a:solidFill>
                      <a:srgbClr val="3F3F3F"/>
                    </a:solidFill>
                  </a:rPr>
                  <a:t>Falta de colaboração centrada na pessoa em todo o continuum </a:t>
                </a:r>
              </a:p>
              <a:p>
                <a:pPr marL="171450" indent="-171450" rtl="0">
                  <a:buFont typeface="Arial" panose="020B0604020202020204" pitchFamily="34" charset="0"/>
                  <a:buChar char="•"/>
                </a:pPr>
                <a:r>
                  <a:rPr lang="pt-BR" sz="1050" b="1">
                    <a:hlinkClick r:id="" action="ppaction://noaction"/>
                  </a:rPr>
                  <a:t>SE2: </a:t>
                </a:r>
                <a:r>
                  <a:rPr lang="pt-BR" sz="1050">
                    <a:solidFill>
                      <a:srgbClr val="3F3F3F"/>
                    </a:solidFill>
                  </a:rPr>
                  <a:t>Acesso com poucos recursos e suportes de navegação</a:t>
                </a:r>
              </a:p>
              <a:p>
                <a:pPr algn="ctr">
                  <a:buClr>
                    <a:srgbClr val="000000"/>
                  </a:buClr>
                  <a:buSzPts val="900"/>
                </a:pPr>
                <a:endParaRPr sz="1050" b="1" dirty="0">
                  <a:solidFill>
                    <a:srgbClr val="000000"/>
                  </a:solidFill>
                  <a:latin typeface="+mj-lt"/>
                  <a:ea typeface="Arial"/>
                  <a:cs typeface="Arial"/>
                  <a:sym typeface="Arial"/>
                </a:endParaRPr>
              </a:p>
            </p:txBody>
          </p:sp>
        </p:grpSp>
        <p:sp>
          <p:nvSpPr>
            <p:cNvPr id="13" name="Google Shape;119;p16">
              <a:extLst>
                <a:ext uri="{FF2B5EF4-FFF2-40B4-BE49-F238E27FC236}">
                  <a16:creationId xmlns:a16="http://schemas.microsoft.com/office/drawing/2014/main" id="{9EAFC219-44B6-4B46-B845-15D231D6E456}"/>
                </a:ext>
              </a:extLst>
            </p:cNvPr>
            <p:cNvSpPr/>
            <p:nvPr/>
          </p:nvSpPr>
          <p:spPr>
            <a:xfrm rot="5400000">
              <a:off x="5660701" y="-230381"/>
              <a:ext cx="533329" cy="8040031"/>
            </a:xfrm>
            <a:prstGeom prst="curvedLeftArrow">
              <a:avLst>
                <a:gd name="adj1" fmla="val 25000"/>
                <a:gd name="adj2" fmla="val 50000"/>
                <a:gd name="adj3" fmla="val 25000"/>
              </a:avLst>
            </a:pr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200"/>
              </a:pPr>
              <a:endParaRPr sz="1200" dirty="0">
                <a:solidFill>
                  <a:srgbClr val="000000"/>
                </a:solidFill>
                <a:latin typeface="Arial"/>
                <a:ea typeface="Arial"/>
                <a:cs typeface="Arial"/>
                <a:sym typeface="Arial"/>
              </a:endParaRPr>
            </a:p>
          </p:txBody>
        </p:sp>
        <p:sp>
          <p:nvSpPr>
            <p:cNvPr id="14" name="Google Shape;120;p16">
              <a:extLst>
                <a:ext uri="{FF2B5EF4-FFF2-40B4-BE49-F238E27FC236}">
                  <a16:creationId xmlns:a16="http://schemas.microsoft.com/office/drawing/2014/main" id="{47B01635-1A9D-45C5-8FCD-57C65091ADF1}"/>
                </a:ext>
              </a:extLst>
            </p:cNvPr>
            <p:cNvSpPr txBox="1"/>
            <p:nvPr/>
          </p:nvSpPr>
          <p:spPr>
            <a:xfrm>
              <a:off x="3657166" y="3423852"/>
              <a:ext cx="4990887" cy="722376"/>
            </a:xfrm>
            <a:prstGeom prst="rect">
              <a:avLst/>
            </a:prstGeom>
            <a:noFill/>
            <a:ln>
              <a:noFill/>
            </a:ln>
          </p:spPr>
          <p:txBody>
            <a:bodyPr spcFirstLastPara="1" wrap="square" lIns="91425" tIns="91425" rIns="91425" bIns="91425" anchor="t" anchorCtr="0">
              <a:noAutofit/>
            </a:bodyPr>
            <a:lstStyle/>
            <a:p>
              <a:pPr algn="ctr" rtl="0">
                <a:buClr>
                  <a:srgbClr val="000000"/>
                </a:buClr>
                <a:buSzPts val="900"/>
              </a:pPr>
              <a:r>
                <a:rPr lang="pt-BR" sz="1050" b="1" dirty="0">
                  <a:solidFill>
                    <a:srgbClr val="3F3F3F"/>
                  </a:solidFill>
                  <a:latin typeface="+mj-lt"/>
                  <a:ea typeface="Arial"/>
                  <a:cs typeface="Arial"/>
                  <a:sym typeface="Arial"/>
                </a:rPr>
                <a:t>Dados, avaliação e melhoria do sistema</a:t>
              </a:r>
            </a:p>
            <a:p>
              <a:pPr marL="171450" indent="-171450" rtl="0">
                <a:buFont typeface="Arial" panose="020B0604020202020204" pitchFamily="34" charset="0"/>
                <a:buChar char="•"/>
              </a:pPr>
              <a:r>
                <a:rPr lang="pt-BR" sz="1050" b="1" dirty="0">
                  <a:hlinkClick r:id="" action="ppaction://noaction"/>
                </a:rPr>
                <a:t>SE3: </a:t>
              </a:r>
              <a:r>
                <a:rPr lang="pt-BR" sz="1050" dirty="0">
                  <a:solidFill>
                    <a:srgbClr val="3F3F3F"/>
                  </a:solidFill>
                </a:rPr>
                <a:t>Supervisão do sistema fragmentado com utilização limitada de dados</a:t>
              </a:r>
            </a:p>
          </p:txBody>
        </p:sp>
        <p:sp>
          <p:nvSpPr>
            <p:cNvPr id="15" name="TextBox 14">
              <a:extLst>
                <a:ext uri="{FF2B5EF4-FFF2-40B4-BE49-F238E27FC236}">
                  <a16:creationId xmlns:a16="http://schemas.microsoft.com/office/drawing/2014/main" id="{C1B07C75-FF33-4500-85BE-B8271661D78C}"/>
                </a:ext>
              </a:extLst>
            </p:cNvPr>
            <p:cNvSpPr txBox="1"/>
            <p:nvPr/>
          </p:nvSpPr>
          <p:spPr>
            <a:xfrm>
              <a:off x="5942607" y="4435365"/>
              <a:ext cx="2557868" cy="1316178"/>
            </a:xfrm>
            <a:prstGeom prst="rect">
              <a:avLst/>
            </a:prstGeom>
            <a:noFill/>
          </p:spPr>
          <p:txBody>
            <a:bodyPr wrap="square" rtlCol="0">
              <a:spAutoFit/>
            </a:bodyPr>
            <a:lstStyle/>
            <a:p>
              <a:pPr marL="171450" indent="-171450" rtl="0">
                <a:buFont typeface="Arial" panose="020B0604020202020204" pitchFamily="34" charset="0"/>
                <a:buChar char="•"/>
              </a:pPr>
              <a:r>
                <a:rPr lang="pt-BR" sz="1050" b="1">
                  <a:hlinkClick r:id="" action="ppaction://noaction"/>
                </a:rPr>
                <a:t>T1: </a:t>
              </a:r>
              <a:r>
                <a:rPr lang="pt-BR" sz="1050">
                  <a:solidFill>
                    <a:srgbClr val="3F3F3F"/>
                  </a:solidFill>
                </a:rPr>
                <a:t>Falta de acesso a fornecedores da comunidade</a:t>
              </a:r>
            </a:p>
            <a:p>
              <a:pPr marL="171450" indent="-171450" rtl="0">
                <a:buFont typeface="Arial" panose="020B0604020202020204" pitchFamily="34" charset="0"/>
                <a:buChar char="•"/>
              </a:pPr>
              <a:r>
                <a:rPr lang="pt-BR" sz="1050" b="1">
                  <a:hlinkClick r:id="" action="ppaction://noaction"/>
                </a:rPr>
                <a:t>T2: </a:t>
              </a:r>
              <a:r>
                <a:rPr lang="pt-BR" sz="1050">
                  <a:solidFill>
                    <a:srgbClr val="3F3F3F"/>
                  </a:solidFill>
                </a:rPr>
                <a:t>A base e os serviços de fornecedores não refletem a diversidade da comunidade</a:t>
              </a:r>
            </a:p>
            <a:p>
              <a:pPr marL="171450" indent="-171450" rtl="0">
                <a:buFont typeface="Arial" panose="020B0604020202020204" pitchFamily="34" charset="0"/>
                <a:buChar char="•"/>
              </a:pPr>
              <a:r>
                <a:rPr lang="pt-BR" sz="1050" b="1">
                  <a:hlinkClick r:id="" action="ppaction://noaction"/>
                </a:rPr>
                <a:t>T3: </a:t>
              </a:r>
              <a:r>
                <a:rPr lang="pt-BR" sz="1050">
                  <a:solidFill>
                    <a:srgbClr val="3F3F3F"/>
                  </a:solidFill>
                </a:rPr>
                <a:t>Falta de tratamento e apoio para prevenir ou resolver crises</a:t>
              </a:r>
            </a:p>
          </p:txBody>
        </p:sp>
        <p:sp>
          <p:nvSpPr>
            <p:cNvPr id="16" name="TextBox 15">
              <a:extLst>
                <a:ext uri="{FF2B5EF4-FFF2-40B4-BE49-F238E27FC236}">
                  <a16:creationId xmlns:a16="http://schemas.microsoft.com/office/drawing/2014/main" id="{69081D48-6E0A-4359-AFD6-07F33397BCBB}"/>
                </a:ext>
              </a:extLst>
            </p:cNvPr>
            <p:cNvSpPr txBox="1"/>
            <p:nvPr/>
          </p:nvSpPr>
          <p:spPr>
            <a:xfrm>
              <a:off x="3426993" y="4435365"/>
              <a:ext cx="2457823" cy="620839"/>
            </a:xfrm>
            <a:prstGeom prst="rect">
              <a:avLst/>
            </a:prstGeom>
            <a:noFill/>
          </p:spPr>
          <p:txBody>
            <a:bodyPr wrap="square" rtlCol="0">
              <a:spAutoFit/>
            </a:bodyPr>
            <a:lstStyle/>
            <a:p>
              <a:pPr marL="171450" indent="-171450" rtl="0">
                <a:buFont typeface="Arial" panose="020B0604020202020204" pitchFamily="34" charset="0"/>
                <a:buChar char="•"/>
              </a:pPr>
              <a:r>
                <a:rPr lang="pt-BR" sz="1050" b="1">
                  <a:hlinkClick r:id="" action="ppaction://noaction"/>
                </a:rPr>
                <a:t>I1: </a:t>
              </a:r>
              <a:r>
                <a:rPr lang="pt-BR" sz="1050">
                  <a:solidFill>
                    <a:srgbClr val="3F3F3F"/>
                  </a:solidFill>
                </a:rPr>
                <a:t>Resposta fragmentada à crise</a:t>
              </a:r>
            </a:p>
            <a:p>
              <a:pPr marL="171450" indent="-171450" rtl="0">
                <a:buFont typeface="Arial" panose="020B0604020202020204" pitchFamily="34" charset="0"/>
                <a:buChar char="•"/>
              </a:pPr>
              <a:r>
                <a:rPr lang="pt-BR" sz="1050" b="1">
                  <a:hlinkClick r:id="" action="ppaction://noaction"/>
                </a:rPr>
                <a:t>I2: </a:t>
              </a:r>
              <a:r>
                <a:rPr lang="pt-BR" sz="1050">
                  <a:solidFill>
                    <a:srgbClr val="3F3F3F"/>
                  </a:solidFill>
                </a:rPr>
                <a:t>Os apoios com base na família e na escola têm poucos recursos </a:t>
              </a:r>
            </a:p>
          </p:txBody>
        </p:sp>
        <p:sp>
          <p:nvSpPr>
            <p:cNvPr id="17" name="TextBox 16">
              <a:extLst>
                <a:ext uri="{FF2B5EF4-FFF2-40B4-BE49-F238E27FC236}">
                  <a16:creationId xmlns:a16="http://schemas.microsoft.com/office/drawing/2014/main" id="{1EDA4F36-6549-4A57-813E-3DDB699F86FB}"/>
                </a:ext>
              </a:extLst>
            </p:cNvPr>
            <p:cNvSpPr txBox="1"/>
            <p:nvPr/>
          </p:nvSpPr>
          <p:spPr>
            <a:xfrm>
              <a:off x="8500475" y="4435365"/>
              <a:ext cx="2409765" cy="794674"/>
            </a:xfrm>
            <a:prstGeom prst="rect">
              <a:avLst/>
            </a:prstGeom>
            <a:noFill/>
          </p:spPr>
          <p:txBody>
            <a:bodyPr wrap="square" rtlCol="0">
              <a:spAutoFit/>
            </a:bodyPr>
            <a:lstStyle/>
            <a:p>
              <a:pPr marL="171450" indent="-171450" rtl="0">
                <a:buFont typeface="Arial" panose="020B0604020202020204" pitchFamily="34" charset="0"/>
                <a:buChar char="•"/>
              </a:pPr>
              <a:r>
                <a:rPr lang="pt-BR" sz="1050" b="1">
                  <a:hlinkClick r:id="" action="ppaction://noaction"/>
                </a:rPr>
                <a:t>R1: </a:t>
              </a:r>
              <a:r>
                <a:rPr lang="pt-BR" sz="1050">
                  <a:solidFill>
                    <a:srgbClr val="3F3F3F"/>
                  </a:solidFill>
                </a:rPr>
                <a:t>Falta apoio para reintegração</a:t>
              </a:r>
            </a:p>
            <a:p>
              <a:pPr marL="171450" indent="-171450" rtl="0">
                <a:buFont typeface="Arial" panose="020B0604020202020204" pitchFamily="34" charset="0"/>
                <a:buChar char="•"/>
              </a:pPr>
              <a:r>
                <a:rPr lang="pt-BR" sz="1050" b="1">
                  <a:hlinkClick r:id="" action="ppaction://noaction"/>
                </a:rPr>
                <a:t>R2: </a:t>
              </a:r>
              <a:r>
                <a:rPr lang="pt-BR" sz="1050">
                  <a:solidFill>
                    <a:srgbClr val="3F3F3F"/>
                  </a:solidFill>
                </a:rPr>
                <a:t>A variedade e o fornecimento de apoio para um estilo de vida saudável são inadequados</a:t>
              </a:r>
            </a:p>
          </p:txBody>
        </p:sp>
        <p:sp>
          <p:nvSpPr>
            <p:cNvPr id="18" name="Arrow: Left-Right 17">
              <a:extLst>
                <a:ext uri="{FF2B5EF4-FFF2-40B4-BE49-F238E27FC236}">
                  <a16:creationId xmlns:a16="http://schemas.microsoft.com/office/drawing/2014/main" id="{EB4FA280-4317-4430-AE89-AE01D3888743}"/>
                </a:ext>
              </a:extLst>
            </p:cNvPr>
            <p:cNvSpPr/>
            <p:nvPr/>
          </p:nvSpPr>
          <p:spPr>
            <a:xfrm>
              <a:off x="924711" y="6011246"/>
              <a:ext cx="10677858" cy="425056"/>
            </a:xfrm>
            <a:prstGeom prst="lef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tx1"/>
                  </a:solidFill>
                  <a:hlinkClick r:id="" action="ppaction://noaction"/>
                </a:rPr>
                <a:t>SE5: </a:t>
              </a:r>
              <a:r>
                <a:rPr lang="pt-BR" sz="1050">
                  <a:solidFill>
                    <a:schemeClr val="tx1"/>
                  </a:solidFill>
                </a:rPr>
                <a:t>A falta de moradia adequada impacta a procura, recrutamento e retenção</a:t>
              </a:r>
            </a:p>
          </p:txBody>
        </p:sp>
        <p:sp>
          <p:nvSpPr>
            <p:cNvPr id="19" name="Arrow: Left-Right 18">
              <a:extLst>
                <a:ext uri="{FF2B5EF4-FFF2-40B4-BE49-F238E27FC236}">
                  <a16:creationId xmlns:a16="http://schemas.microsoft.com/office/drawing/2014/main" id="{E59DC1D1-CDBC-451D-9633-9A5B56E65FA6}"/>
                </a:ext>
              </a:extLst>
            </p:cNvPr>
            <p:cNvSpPr/>
            <p:nvPr/>
          </p:nvSpPr>
          <p:spPr>
            <a:xfrm>
              <a:off x="924711" y="5710559"/>
              <a:ext cx="10677858" cy="425056"/>
            </a:xfrm>
            <a:prstGeom prst="lef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50" b="1">
                  <a:solidFill>
                    <a:schemeClr val="tx1"/>
                  </a:solidFill>
                  <a:hlinkClick r:id="" action="ppaction://noaction"/>
                </a:rPr>
                <a:t>SE4: </a:t>
              </a:r>
              <a:r>
                <a:rPr lang="pt-BR" sz="1050">
                  <a:solidFill>
                    <a:schemeClr val="tx1"/>
                  </a:solidFill>
                </a:rPr>
                <a:t>Os níveis de reembolso são insuficientes para os custos reais dos serviços de Nantucket</a:t>
              </a:r>
            </a:p>
          </p:txBody>
        </p:sp>
        <p:sp>
          <p:nvSpPr>
            <p:cNvPr id="20" name="TextBox 19">
              <a:extLst>
                <a:ext uri="{FF2B5EF4-FFF2-40B4-BE49-F238E27FC236}">
                  <a16:creationId xmlns:a16="http://schemas.microsoft.com/office/drawing/2014/main" id="{C570DF4A-E0B5-4072-BE9B-81C7FBC1C162}"/>
                </a:ext>
              </a:extLst>
            </p:cNvPr>
            <p:cNvSpPr txBox="1"/>
            <p:nvPr/>
          </p:nvSpPr>
          <p:spPr>
            <a:xfrm>
              <a:off x="924709" y="4435365"/>
              <a:ext cx="2457825" cy="1142343"/>
            </a:xfrm>
            <a:prstGeom prst="rect">
              <a:avLst/>
            </a:prstGeom>
            <a:noFill/>
          </p:spPr>
          <p:txBody>
            <a:bodyPr wrap="square" rtlCol="0">
              <a:spAutoFit/>
            </a:bodyPr>
            <a:lstStyle/>
            <a:p>
              <a:pPr marL="171450" indent="-171450" rtl="0">
                <a:buFont typeface="Arial" panose="020B0604020202020204" pitchFamily="34" charset="0"/>
                <a:buChar char="•"/>
              </a:pPr>
              <a:r>
                <a:rPr lang="pt-BR" sz="1050" b="1">
                  <a:hlinkClick r:id="" action="ppaction://noaction"/>
                </a:rPr>
                <a:t>P1: </a:t>
              </a:r>
              <a:r>
                <a:rPr lang="pt-BR" sz="1050">
                  <a:solidFill>
                    <a:srgbClr val="3F3F3F"/>
                  </a:solidFill>
                </a:rPr>
                <a:t>Falta de lugares e atividades pró-sociais</a:t>
              </a:r>
            </a:p>
            <a:p>
              <a:pPr marL="171450" indent="-171450" rtl="0">
                <a:buFont typeface="Arial" panose="020B0604020202020204" pitchFamily="34" charset="0"/>
                <a:buChar char="•"/>
              </a:pPr>
              <a:r>
                <a:rPr lang="pt-BR" sz="1050" b="1">
                  <a:hlinkClick r:id="" action="ppaction://noaction"/>
                </a:rPr>
                <a:t>P2: </a:t>
              </a:r>
              <a:r>
                <a:rPr lang="pt-BR" sz="1050">
                  <a:solidFill>
                    <a:srgbClr val="3F3F3F"/>
                  </a:solidFill>
                </a:rPr>
                <a:t>O estigma e a consciência limitada sobre saúde comportamental são as barreiras</a:t>
              </a:r>
            </a:p>
            <a:p>
              <a:pPr marL="171450" indent="-171450" rtl="0">
                <a:buFont typeface="Arial" panose="020B0604020202020204" pitchFamily="34" charset="0"/>
                <a:buChar char="•"/>
              </a:pPr>
              <a:r>
                <a:rPr lang="pt-BR" sz="1050" b="1">
                  <a:hlinkClick r:id="" action="ppaction://noaction"/>
                </a:rPr>
                <a:t>P3: </a:t>
              </a:r>
              <a:r>
                <a:rPr lang="pt-BR" sz="1050">
                  <a:solidFill>
                    <a:srgbClr val="3F3F3F"/>
                  </a:solidFill>
                </a:rPr>
                <a:t>Triagem e acompanhamento inconsistentes</a:t>
              </a:r>
            </a:p>
          </p:txBody>
        </p:sp>
        <p:grpSp>
          <p:nvGrpSpPr>
            <p:cNvPr id="21" name="Group 20">
              <a:extLst>
                <a:ext uri="{FF2B5EF4-FFF2-40B4-BE49-F238E27FC236}">
                  <a16:creationId xmlns:a16="http://schemas.microsoft.com/office/drawing/2014/main" id="{318EF077-D599-450E-9642-22E062BFBC56}"/>
                </a:ext>
              </a:extLst>
            </p:cNvPr>
            <p:cNvGrpSpPr/>
            <p:nvPr/>
          </p:nvGrpSpPr>
          <p:grpSpPr>
            <a:xfrm>
              <a:off x="924710" y="4179105"/>
              <a:ext cx="10075843" cy="261772"/>
              <a:chOff x="924710" y="4124266"/>
              <a:chExt cx="10075843" cy="339471"/>
            </a:xfrm>
          </p:grpSpPr>
          <p:sp>
            <p:nvSpPr>
              <p:cNvPr id="22" name="TextBox 21">
                <a:extLst>
                  <a:ext uri="{FF2B5EF4-FFF2-40B4-BE49-F238E27FC236}">
                    <a16:creationId xmlns:a16="http://schemas.microsoft.com/office/drawing/2014/main" id="{6553ED2D-2BFC-4AB0-8751-3FC4D3C1F921}"/>
                  </a:ext>
                </a:extLst>
              </p:cNvPr>
              <p:cNvSpPr txBox="1"/>
              <p:nvPr/>
            </p:nvSpPr>
            <p:spPr>
              <a:xfrm>
                <a:off x="924710" y="4124266"/>
                <a:ext cx="2457823" cy="339471"/>
              </a:xfrm>
              <a:prstGeom prst="rect">
                <a:avLst/>
              </a:prstGeom>
              <a:solidFill>
                <a:schemeClr val="accent1">
                  <a:lumMod val="75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latin typeface="+mj-lt"/>
                  </a:defRPr>
                </a:lvl1pPr>
              </a:lstStyle>
              <a:p>
                <a:pPr rtl="0"/>
                <a:r>
                  <a:rPr lang="pt-BR" sz="1050">
                    <a:solidFill>
                      <a:schemeClr val="bg1"/>
                    </a:solidFill>
                  </a:rPr>
                  <a:t>Prevenção</a:t>
                </a:r>
              </a:p>
            </p:txBody>
          </p:sp>
          <p:sp>
            <p:nvSpPr>
              <p:cNvPr id="23" name="TextBox 22">
                <a:extLst>
                  <a:ext uri="{FF2B5EF4-FFF2-40B4-BE49-F238E27FC236}">
                    <a16:creationId xmlns:a16="http://schemas.microsoft.com/office/drawing/2014/main" id="{560CFE70-40ED-4F3E-8D97-565F9A57F154}"/>
                  </a:ext>
                </a:extLst>
              </p:cNvPr>
              <p:cNvSpPr txBox="1"/>
              <p:nvPr/>
            </p:nvSpPr>
            <p:spPr>
              <a:xfrm>
                <a:off x="3426994" y="4124266"/>
                <a:ext cx="2457823" cy="339471"/>
              </a:xfrm>
              <a:prstGeom prst="rect">
                <a:avLst/>
              </a:prstGeom>
              <a:solidFill>
                <a:schemeClr val="accent1">
                  <a:lumMod val="60000"/>
                  <a:lumOff val="40000"/>
                </a:schemeClr>
              </a:solidFill>
              <a:ln w="9525" cap="flat" cmpd="sng">
                <a:solidFill>
                  <a:schemeClr val="dk2"/>
                </a:solidFill>
                <a:prstDash val="solid"/>
                <a:round/>
                <a:headEnd type="none" w="sm" len="sm"/>
                <a:tailEnd type="none" w="sm" len="sm"/>
              </a:ln>
            </p:spPr>
            <p:txBody>
              <a:bodyPr spcFirstLastPara="1" wrap="square" lIns="45700" tIns="9144" rIns="45700"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pt-BR" sz="1050"/>
                  <a:t>Intervenção</a:t>
                </a:r>
              </a:p>
            </p:txBody>
          </p:sp>
          <p:sp>
            <p:nvSpPr>
              <p:cNvPr id="24" name="TextBox 23">
                <a:extLst>
                  <a:ext uri="{FF2B5EF4-FFF2-40B4-BE49-F238E27FC236}">
                    <a16:creationId xmlns:a16="http://schemas.microsoft.com/office/drawing/2014/main" id="{40E20314-C541-4945-AEB7-34347AF0B801}"/>
                  </a:ext>
                </a:extLst>
              </p:cNvPr>
              <p:cNvSpPr txBox="1"/>
              <p:nvPr/>
            </p:nvSpPr>
            <p:spPr>
              <a:xfrm>
                <a:off x="5942607" y="4124267"/>
                <a:ext cx="2500078" cy="315976"/>
              </a:xfrm>
              <a:prstGeom prst="rect">
                <a:avLst/>
              </a:prstGeom>
              <a:solidFill>
                <a:schemeClr val="accent1">
                  <a:lumMod val="40000"/>
                  <a:lumOff val="60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pt-BR" sz="1000"/>
                  <a:t>Tratamento</a:t>
                </a:r>
              </a:p>
            </p:txBody>
          </p:sp>
          <p:sp>
            <p:nvSpPr>
              <p:cNvPr id="25" name="TextBox 24">
                <a:extLst>
                  <a:ext uri="{FF2B5EF4-FFF2-40B4-BE49-F238E27FC236}">
                    <a16:creationId xmlns:a16="http://schemas.microsoft.com/office/drawing/2014/main" id="{A17B1C38-AA44-468B-BEE2-1340ABF61CD0}"/>
                  </a:ext>
                </a:extLst>
              </p:cNvPr>
              <p:cNvSpPr txBox="1"/>
              <p:nvPr/>
            </p:nvSpPr>
            <p:spPr>
              <a:xfrm>
                <a:off x="8500475" y="4124267"/>
                <a:ext cx="2500078" cy="315976"/>
              </a:xfrm>
              <a:prstGeom prst="rect">
                <a:avLst/>
              </a:prstGeom>
              <a:solidFill>
                <a:schemeClr val="accent1">
                  <a:lumMod val="20000"/>
                  <a:lumOff val="80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pt-BR" sz="1000"/>
                  <a:t>Recuperação</a:t>
                </a:r>
              </a:p>
            </p:txBody>
          </p:sp>
        </p:grpSp>
      </p:grpSp>
      <p:sp>
        <p:nvSpPr>
          <p:cNvPr id="28" name="Rectangle: Rounded Corners 27">
            <a:extLst>
              <a:ext uri="{FF2B5EF4-FFF2-40B4-BE49-F238E27FC236}">
                <a16:creationId xmlns:a16="http://schemas.microsoft.com/office/drawing/2014/main" id="{BFCC8762-627B-4AA4-B169-60A358D13A81}"/>
              </a:ext>
            </a:extLst>
          </p:cNvPr>
          <p:cNvSpPr/>
          <p:nvPr/>
        </p:nvSpPr>
        <p:spPr>
          <a:xfrm>
            <a:off x="10476854" y="109216"/>
            <a:ext cx="1583125" cy="93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dirty="0">
                <a:solidFill>
                  <a:schemeClr val="accent1"/>
                </a:solidFill>
                <a:hlinkClick r:id="" action="ppaction://noaction"/>
              </a:rPr>
              <a:t>Clique aqui para obter uma visão geral em uma única página de cada lacuna</a:t>
            </a:r>
          </a:p>
        </p:txBody>
      </p:sp>
    </p:spTree>
    <p:extLst>
      <p:ext uri="{BB962C8B-B14F-4D97-AF65-F5344CB8AC3E}">
        <p14:creationId xmlns:p14="http://schemas.microsoft.com/office/powerpoint/2010/main" val="143754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606E9B3-E7A4-48F2-8D3E-7C407FF48965}"/>
              </a:ext>
            </a:extLst>
          </p:cNvPr>
          <p:cNvGraphicFramePr>
            <a:graphicFrameLocks noGrp="1"/>
          </p:cNvGraphicFramePr>
          <p:nvPr>
            <p:extLst>
              <p:ext uri="{D42A27DB-BD31-4B8C-83A1-F6EECF244321}">
                <p14:modId xmlns:p14="http://schemas.microsoft.com/office/powerpoint/2010/main" val="4065159528"/>
              </p:ext>
            </p:extLst>
          </p:nvPr>
        </p:nvGraphicFramePr>
        <p:xfrm>
          <a:off x="349360" y="1852895"/>
          <a:ext cx="11646328" cy="4602480"/>
        </p:xfrm>
        <a:graphic>
          <a:graphicData uri="http://schemas.openxmlformats.org/drawingml/2006/table">
            <a:tbl>
              <a:tblPr firstRow="1" bandRow="1">
                <a:tableStyleId>{5C22544A-7EE6-4342-B048-85BDC9FD1C3A}</a:tableStyleId>
              </a:tblPr>
              <a:tblGrid>
                <a:gridCol w="1722938">
                  <a:extLst>
                    <a:ext uri="{9D8B030D-6E8A-4147-A177-3AD203B41FA5}">
                      <a16:colId xmlns:a16="http://schemas.microsoft.com/office/drawing/2014/main" val="641588928"/>
                    </a:ext>
                  </a:extLst>
                </a:gridCol>
                <a:gridCol w="9923390">
                  <a:extLst>
                    <a:ext uri="{9D8B030D-6E8A-4147-A177-3AD203B41FA5}">
                      <a16:colId xmlns:a16="http://schemas.microsoft.com/office/drawing/2014/main" val="2798672252"/>
                    </a:ext>
                  </a:extLst>
                </a:gridCol>
              </a:tblGrid>
              <a:tr h="401009">
                <a:tc>
                  <a:txBody>
                    <a:bodyPr/>
                    <a:lstStyle/>
                    <a:p>
                      <a:pPr rtl="0"/>
                      <a:r>
                        <a:rPr lang="pt-BR" sz="1100"/>
                        <a:t>Iniciativa potencial e lacunas abordadas</a:t>
                      </a:r>
                    </a:p>
                  </a:txBody>
                  <a:tcPr/>
                </a:tc>
                <a:tc>
                  <a:txBody>
                    <a:bodyPr/>
                    <a:lstStyle/>
                    <a:p>
                      <a:pPr rtl="0"/>
                      <a:r>
                        <a:rPr lang="pt-BR" sz="1100"/>
                        <a:t>Estratégias potenciais</a:t>
                      </a:r>
                    </a:p>
                  </a:txBody>
                  <a:tcPr/>
                </a:tc>
                <a:extLst>
                  <a:ext uri="{0D108BD9-81ED-4DB2-BD59-A6C34878D82A}">
                    <a16:rowId xmlns:a16="http://schemas.microsoft.com/office/drawing/2014/main" val="1369064965"/>
                  </a:ext>
                </a:extLst>
              </a:tr>
              <a:tr h="1804540">
                <a:tc>
                  <a:txBody>
                    <a:bodyPr/>
                    <a:lstStyle/>
                    <a:p>
                      <a:pPr rtl="0"/>
                      <a:r>
                        <a:rPr lang="pt-BR" sz="1100" b="1">
                          <a:solidFill>
                            <a:srgbClr val="3F3F3F"/>
                          </a:solidFill>
                        </a:rPr>
                        <a:t>Estabelecer um órgão de coordenação para conduzir o projeto e a implementação do sistema</a:t>
                      </a:r>
                    </a:p>
                    <a:p>
                      <a:pPr rtl="0"/>
                      <a:r>
                        <a:rPr lang="pt-BR" sz="1100">
                          <a:solidFill>
                            <a:srgbClr val="3F3F3F"/>
                          </a:solidFill>
                        </a:rPr>
                        <a:t>(SE1, SE2, SE3, SE4)</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sz="1100">
                          <a:solidFill>
                            <a:srgbClr val="3F3F3F"/>
                          </a:solidFill>
                        </a:rPr>
                        <a:t>Desenvolver e equipar (ou identificar e orientar) uma organização liderada por um conselho administrativo da comunidade e encarregado de:</a:t>
                      </a:r>
                    </a:p>
                    <a:p>
                      <a:pPr marL="628650" lvl="1" indent="-171450" rtl="0">
                        <a:spcAft>
                          <a:spcPts val="200"/>
                        </a:spcAft>
                        <a:buFont typeface="Arial" panose="020B0604020202020204" pitchFamily="34" charset="0"/>
                        <a:buChar char="•"/>
                      </a:pPr>
                      <a:r>
                        <a:rPr lang="pt-BR" sz="1100" kern="1200">
                          <a:solidFill>
                            <a:srgbClr val="3F3F3F"/>
                          </a:solidFill>
                          <a:latin typeface="+mn-lt"/>
                          <a:ea typeface="+mn-ea"/>
                          <a:cs typeface="+mn-cs"/>
                        </a:rPr>
                        <a:t>Priorizar as necessidades e facilitar o projeto do sistema em resposta às necessidades</a:t>
                      </a:r>
                    </a:p>
                    <a:p>
                      <a:pPr marL="628650" lvl="1" indent="-171450" rtl="0">
                        <a:spcAft>
                          <a:spcPts val="200"/>
                        </a:spcAft>
                        <a:buFont typeface="Arial" panose="020B0604020202020204" pitchFamily="34" charset="0"/>
                        <a:buChar char="•"/>
                      </a:pPr>
                      <a:r>
                        <a:rPr lang="pt-BR" sz="1100" kern="1200">
                          <a:solidFill>
                            <a:srgbClr val="3F3F3F"/>
                          </a:solidFill>
                          <a:latin typeface="+mn-lt"/>
                          <a:ea typeface="+mn-ea"/>
                          <a:cs typeface="+mn-cs"/>
                        </a:rPr>
                        <a:t>Estabelecer expectativas em torno de serviços, colaboração, funções e responsabilidades e compartilhamento de informações (por exemplo, EHR, ROIs, etc.)</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kern="1200">
                          <a:solidFill>
                            <a:srgbClr val="3F3F3F"/>
                          </a:solidFill>
                          <a:latin typeface="+mn-lt"/>
                          <a:ea typeface="+mn-ea"/>
                          <a:cs typeface="+mn-cs"/>
                        </a:rPr>
                        <a:t>Facilitar o alcance, a navegação e os esforços de coordenação</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kern="1200">
                          <a:solidFill>
                            <a:srgbClr val="3F3F3F"/>
                          </a:solidFill>
                          <a:latin typeface="+mn-lt"/>
                          <a:ea typeface="+mn-ea"/>
                          <a:cs typeface="+mn-cs"/>
                        </a:rPr>
                        <a:t>Monitorar a política estadual e as mudanças de financiamento e identificar oportunidades para implementar inovações e aumentar o financiamento</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kern="1200">
                          <a:solidFill>
                            <a:srgbClr val="3F3F3F"/>
                          </a:solidFill>
                          <a:latin typeface="+mn-lt"/>
                          <a:ea typeface="+mn-ea"/>
                          <a:cs typeface="+mn-cs"/>
                        </a:rPr>
                        <a:t>Envolver especialistas em pagamento do sistema para otimizar métodos para maximizar o faturamento, incluindo a adoção de designações como FQHC, CCBHC, etc., que requerem colaboração em todo o sistema e permitem que a comunidade receba reembolsos adicionais</a:t>
                      </a:r>
                    </a:p>
                    <a:p>
                      <a:pPr marL="628650" lvl="1" indent="-171450" rtl="0">
                        <a:spcAft>
                          <a:spcPts val="200"/>
                        </a:spcAft>
                        <a:buFont typeface="Arial" panose="020B0604020202020204" pitchFamily="34" charset="0"/>
                        <a:buChar char="•"/>
                      </a:pPr>
                      <a:r>
                        <a:rPr lang="pt-BR" sz="1100" kern="1200">
                          <a:solidFill>
                            <a:srgbClr val="3F3F3F"/>
                          </a:solidFill>
                          <a:latin typeface="+mn-lt"/>
                          <a:ea typeface="+mn-ea"/>
                          <a:cs typeface="+mn-cs"/>
                        </a:rPr>
                        <a:t>Coordenar a arrecadação de fundos para expandir as contribuições, evitando a concorrência e reduzindo os custos no desenvolvimento</a:t>
                      </a:r>
                    </a:p>
                    <a:p>
                      <a:pPr marL="628650" lvl="1" indent="-171450" rtl="0">
                        <a:buFont typeface="Arial" panose="020B0604020202020204" pitchFamily="34" charset="0"/>
                        <a:buChar char="•"/>
                      </a:pPr>
                      <a:r>
                        <a:rPr lang="pt-BR" sz="1100">
                          <a:solidFill>
                            <a:srgbClr val="3F3F3F"/>
                          </a:solidFill>
                        </a:rPr>
                        <a:t>Desenvolver um sistema de dados e avaliação, e ritmo para medir o desempenho do sistema e coordenar a melhoria contínua</a:t>
                      </a:r>
                    </a:p>
                  </a:txBody>
                  <a:tcPr/>
                </a:tc>
                <a:extLst>
                  <a:ext uri="{0D108BD9-81ED-4DB2-BD59-A6C34878D82A}">
                    <a16:rowId xmlns:a16="http://schemas.microsoft.com/office/drawing/2014/main" val="900031309"/>
                  </a:ext>
                </a:extLst>
              </a:tr>
              <a:tr h="1804540">
                <a:tc>
                  <a:txBody>
                    <a:bodyPr/>
                    <a:lstStyle/>
                    <a:p>
                      <a:pPr rtl="0"/>
                      <a:r>
                        <a:rPr lang="pt-BR" sz="1100" b="1">
                          <a:solidFill>
                            <a:srgbClr val="3F3F3F"/>
                          </a:solidFill>
                        </a:rPr>
                        <a:t>Aumentar a disponibilidade para o nível certo de fornecedor</a:t>
                      </a:r>
                    </a:p>
                    <a:p>
                      <a:pPr rtl="0"/>
                      <a:r>
                        <a:rPr lang="pt-BR" sz="1100">
                          <a:solidFill>
                            <a:srgbClr val="3F3F3F"/>
                          </a:solidFill>
                        </a:rPr>
                        <a:t>(T1, T2, SE5)</a:t>
                      </a:r>
                    </a:p>
                  </a:txBody>
                  <a:tcPr/>
                </a:tc>
                <a:tc>
                  <a:txBody>
                    <a:bodyPr/>
                    <a:lstStyle/>
                    <a:p>
                      <a:pPr marL="171450" indent="-171450" rtl="0">
                        <a:spcAft>
                          <a:spcPts val="200"/>
                        </a:spcAft>
                        <a:buFont typeface="Arial" panose="020B0604020202020204" pitchFamily="34" charset="0"/>
                        <a:buChar char="•"/>
                      </a:pPr>
                      <a:r>
                        <a:rPr lang="pt-BR" sz="1100" kern="1200" dirty="0">
                          <a:solidFill>
                            <a:srgbClr val="3F3F3F"/>
                          </a:solidFill>
                          <a:latin typeface="+mn-lt"/>
                          <a:ea typeface="+mn-ea"/>
                          <a:cs typeface="+mn-cs"/>
                        </a:rPr>
                        <a:t>Determinar as abordagens do sistema de entrega desejado (por exemplo, remoto versus presencial; cuidados primários versus cuidados especializados) e as necessidades de quantidades e diversidades de fornecedores associados e, em seguida, consolidar os esforços no recrutamento, retenção e moradia para garantir a colaboração</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kern="1200" dirty="0">
                          <a:solidFill>
                            <a:srgbClr val="3F3F3F"/>
                          </a:solidFill>
                          <a:latin typeface="+mn-lt"/>
                          <a:ea typeface="+mn-ea"/>
                          <a:cs typeface="+mn-cs"/>
                        </a:rPr>
                        <a:t>Expandir a programação de apoio de colegas para ajudar a evitar crises (redução da escalada pela raiz - sem heróis e sem tragédias) </a:t>
                      </a:r>
                    </a:p>
                    <a:p>
                      <a:pPr marL="171450" indent="-171450" rtl="0">
                        <a:spcAft>
                          <a:spcPts val="200"/>
                        </a:spcAft>
                        <a:buFont typeface="Arial" panose="020B0604020202020204" pitchFamily="34" charset="0"/>
                        <a:buChar char="•"/>
                      </a:pPr>
                      <a:r>
                        <a:rPr lang="pt-BR" sz="1100" kern="1200" dirty="0">
                          <a:solidFill>
                            <a:srgbClr val="3F3F3F"/>
                          </a:solidFill>
                          <a:latin typeface="+mn-lt"/>
                          <a:ea typeface="+mn-ea"/>
                          <a:cs typeface="+mn-cs"/>
                        </a:rPr>
                        <a:t>Desenvolver parcerias para telessaúde</a:t>
                      </a:r>
                      <a:r>
                        <a:rPr lang="pt-BR" sz="1100" kern="1200" baseline="30000" dirty="0">
                          <a:solidFill>
                            <a:srgbClr val="3F3F3F"/>
                          </a:solidFill>
                          <a:latin typeface="+mn-lt"/>
                          <a:ea typeface="+mn-ea"/>
                          <a:cs typeface="+mn-cs"/>
                        </a:rPr>
                        <a:t>Z</a:t>
                      </a:r>
                      <a:r>
                        <a:rPr lang="pt-BR" sz="1100" kern="1200" dirty="0">
                          <a:solidFill>
                            <a:srgbClr val="3F3F3F"/>
                          </a:solidFill>
                          <a:latin typeface="+mn-lt"/>
                          <a:ea typeface="+mn-ea"/>
                          <a:cs typeface="+mn-cs"/>
                        </a:rPr>
                        <a:t> que possibilitem:</a:t>
                      </a:r>
                    </a:p>
                    <a:p>
                      <a:pPr marL="628650" lvl="1" indent="-171450" rtl="0">
                        <a:spcAft>
                          <a:spcPts val="200"/>
                        </a:spcAft>
                        <a:buFont typeface="Arial" panose="020B0604020202020204" pitchFamily="34" charset="0"/>
                        <a:buChar char="•"/>
                      </a:pPr>
                      <a:r>
                        <a:rPr lang="pt-BR" sz="1100" kern="1200" dirty="0">
                          <a:solidFill>
                            <a:srgbClr val="3F3F3F"/>
                          </a:solidFill>
                          <a:latin typeface="+mn-lt"/>
                          <a:ea typeface="+mn-ea"/>
                          <a:cs typeface="+mn-cs"/>
                        </a:rPr>
                        <a:t>Serviço fora da ilha para quem o deseja</a:t>
                      </a:r>
                    </a:p>
                    <a:p>
                      <a:pPr marL="628650" lvl="1" indent="-171450" rtl="0">
                        <a:spcAft>
                          <a:spcPts val="200"/>
                        </a:spcAft>
                        <a:buFont typeface="Arial" panose="020B0604020202020204" pitchFamily="34" charset="0"/>
                        <a:buChar char="•"/>
                      </a:pPr>
                      <a:r>
                        <a:rPr lang="pt-BR" sz="1100" kern="1200" dirty="0">
                          <a:solidFill>
                            <a:srgbClr val="3F3F3F"/>
                          </a:solidFill>
                          <a:latin typeface="+mn-lt"/>
                          <a:ea typeface="+mn-ea"/>
                          <a:cs typeface="+mn-cs"/>
                        </a:rPr>
                        <a:t>O acesso de fornecedores a especialistas para ajudá-los a expandir seu escopo de prática</a:t>
                      </a:r>
                    </a:p>
                    <a:p>
                      <a:pPr marL="171450" indent="-171450" rtl="0">
                        <a:spcAft>
                          <a:spcPts val="200"/>
                        </a:spcAft>
                        <a:buFont typeface="Arial" panose="020B0604020202020204" pitchFamily="34" charset="0"/>
                        <a:buChar char="•"/>
                      </a:pPr>
                      <a:r>
                        <a:rPr lang="pt-BR" sz="1100" kern="1200" dirty="0">
                          <a:solidFill>
                            <a:srgbClr val="3F3F3F"/>
                          </a:solidFill>
                          <a:latin typeface="+mn-lt"/>
                          <a:ea typeface="+mn-ea"/>
                          <a:cs typeface="+mn-cs"/>
                        </a:rPr>
                        <a:t>Desenvolver programas colaborativos de estágio e bolsa de estudos que aumentem a base de fornecedores enquanto constrói um futuro pipeline de fornecedores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sz="1100" kern="1200" dirty="0">
                          <a:solidFill>
                            <a:srgbClr val="3F3F3F"/>
                          </a:solidFill>
                          <a:latin typeface="+mn-lt"/>
                          <a:ea typeface="+mn-ea"/>
                          <a:cs typeface="+mn-cs"/>
                        </a:rPr>
                        <a:t>Pensar criativamente sobre como usar a força de trabalho do verão e possivelmente recrutar psiquiatras ou outros profissionais para trabalhar algumas horas por mês de forma presencial (treinamento/supervisão</a:t>
                      </a:r>
                      <a:r>
                        <a:rPr lang="pt-BR" sz="1100" dirty="0">
                          <a:solidFill>
                            <a:srgbClr val="3F3F3F"/>
                          </a:solidFill>
                          <a:effectLst/>
                        </a:rPr>
                        <a:t>) e, em seguida, iniciar a prática remota quando voltarem para seus empregos ou casas</a:t>
                      </a:r>
                    </a:p>
                  </a:txBody>
                  <a:tcPr/>
                </a:tc>
                <a:extLst>
                  <a:ext uri="{0D108BD9-81ED-4DB2-BD59-A6C34878D82A}">
                    <a16:rowId xmlns:a16="http://schemas.microsoft.com/office/drawing/2014/main" val="1096318214"/>
                  </a:ext>
                </a:extLst>
              </a:tr>
            </a:tbl>
          </a:graphicData>
        </a:graphic>
      </p:graphicFrame>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239361" y="26635"/>
            <a:ext cx="10352575" cy="640080"/>
          </a:xfrm>
        </p:spPr>
        <p:txBody>
          <a:bodyPr>
            <a:normAutofit fontScale="90000"/>
          </a:bodyPr>
          <a:lstStyle/>
          <a:p>
            <a:pPr rtl="0"/>
            <a:r>
              <a:rPr lang="pt-BR" dirty="0"/>
              <a:t>Resumo executivo (6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239361" y="666715"/>
            <a:ext cx="11029841" cy="546100"/>
          </a:xfrm>
        </p:spPr>
        <p:txBody>
          <a:bodyPr anchor="t">
            <a:noAutofit/>
          </a:bodyPr>
          <a:lstStyle/>
          <a:p>
            <a:pPr rtl="0"/>
            <a:r>
              <a:rPr lang="pt-BR" sz="1100" b="1" dirty="0">
                <a:solidFill>
                  <a:srgbClr val="3F3F3F"/>
                </a:solidFill>
              </a:rPr>
              <a:t>Resposta Potencial</a:t>
            </a:r>
            <a:r>
              <a:rPr lang="pt-BR" sz="1100" dirty="0">
                <a:solidFill>
                  <a:srgbClr val="3F3F3F"/>
                </a:solidFill>
              </a:rPr>
              <a:t>:</a:t>
            </a:r>
            <a:r>
              <a:rPr lang="pt-BR" sz="1100" b="1" dirty="0">
                <a:solidFill>
                  <a:srgbClr val="3F3F3F"/>
                </a:solidFill>
              </a:rPr>
              <a:t> </a:t>
            </a:r>
          </a:p>
          <a:p>
            <a:pPr marL="285750" indent="-285750" rtl="0">
              <a:buFont typeface="Wingdings" panose="05000000000000000000" pitchFamily="2" charset="2"/>
              <a:buChar char="§"/>
            </a:pPr>
            <a:r>
              <a:rPr lang="pt-BR" sz="1100" dirty="0">
                <a:solidFill>
                  <a:srgbClr val="3F3F3F"/>
                </a:solidFill>
              </a:rPr>
              <a:t>Os líderes da comunidade de Nantucket têm pela frente a difícil tarefa de atender a essas necessidades de maneira abrangente. Para ajudar a iniciar este processo, a GPS definiu iniciativas potenciais que poderiam ser planejadas para resolver uma ou mais lacunas em todo o processo contínuo de atendimento, aproveitando as oportunidades reconhecidas durante a fase 1. Correndo o risco de sobrecarregar o leitor, a lista abaixo é não abrangente, e compreender o alcance, a diversidade, as prioridades e as dependências entre essas iniciativas será indispensável no planejamento da fase 2. </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8</a:t>
            </a:fld>
            <a:endParaRPr>
              <a:solidFill>
                <a:srgbClr val="90C226"/>
              </a:solidFill>
            </a:endParaRPr>
          </a:p>
        </p:txBody>
      </p:sp>
      <p:sp>
        <p:nvSpPr>
          <p:cNvPr id="9" name="TextBox 8">
            <a:extLst>
              <a:ext uri="{FF2B5EF4-FFF2-40B4-BE49-F238E27FC236}">
                <a16:creationId xmlns:a16="http://schemas.microsoft.com/office/drawing/2014/main" id="{2D6BB9C2-BB1D-4B51-AF62-44DC65957C99}"/>
              </a:ext>
            </a:extLst>
          </p:cNvPr>
          <p:cNvSpPr txBox="1"/>
          <p:nvPr/>
        </p:nvSpPr>
        <p:spPr>
          <a:xfrm>
            <a:off x="2569426" y="6539729"/>
            <a:ext cx="6101442" cy="215444"/>
          </a:xfrm>
          <a:prstGeom prst="rect">
            <a:avLst/>
          </a:prstGeom>
          <a:noFill/>
        </p:spPr>
        <p:txBody>
          <a:bodyPr wrap="square">
            <a:spAutoFit/>
          </a:bodyPr>
          <a:lstStyle/>
          <a:p>
            <a:pPr rtl="0"/>
            <a:r>
              <a:rPr kumimoji="0" lang="pt-BR" sz="800" b="0" i="0" u="none" strike="noStrike" kern="1200" cap="none" spc="0" normalizeH="0" baseline="30000">
                <a:ln>
                  <a:noFill/>
                </a:ln>
                <a:solidFill>
                  <a:prstClr val="black"/>
                </a:solidFill>
                <a:effectLst/>
                <a:uLnTx/>
                <a:uFillTx/>
                <a:latin typeface="Trebuchet MS" panose="020B0603020202020204"/>
                <a:ea typeface="+mn-ea"/>
                <a:cs typeface="+mn-cs"/>
              </a:rPr>
              <a:t>z </a:t>
            </a:r>
            <a:r>
              <a:rPr kumimoji="0" lang="pt-BR" sz="800" b="0" i="0" u="none" strike="noStrike" kern="1200" cap="none" spc="0" normalizeH="0" baseline="0">
                <a:ln>
                  <a:noFill/>
                </a:ln>
                <a:solidFill>
                  <a:prstClr val="black"/>
                </a:solidFill>
                <a:effectLst/>
                <a:uLnTx/>
                <a:uFillTx/>
                <a:latin typeface="Trebuchet MS" panose="020B0603020202020204"/>
                <a:ea typeface="+mn-ea"/>
                <a:cs typeface="+mn-cs"/>
              </a:rPr>
              <a:t>Pode ser necessário avaliar as redes de banda larga/celular existentes para garantir o necessário</a:t>
            </a:r>
          </a:p>
        </p:txBody>
      </p:sp>
    </p:spTree>
    <p:extLst>
      <p:ext uri="{BB962C8B-B14F-4D97-AF65-F5344CB8AC3E}">
        <p14:creationId xmlns:p14="http://schemas.microsoft.com/office/powerpoint/2010/main" val="3237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606E9B3-E7A4-48F2-8D3E-7C407FF48965}"/>
              </a:ext>
            </a:extLst>
          </p:cNvPr>
          <p:cNvGraphicFramePr>
            <a:graphicFrameLocks noGrp="1"/>
          </p:cNvGraphicFramePr>
          <p:nvPr>
            <p:extLst>
              <p:ext uri="{D42A27DB-BD31-4B8C-83A1-F6EECF244321}">
                <p14:modId xmlns:p14="http://schemas.microsoft.com/office/powerpoint/2010/main" val="1692760469"/>
              </p:ext>
            </p:extLst>
          </p:nvPr>
        </p:nvGraphicFramePr>
        <p:xfrm>
          <a:off x="765229" y="1189516"/>
          <a:ext cx="10661541" cy="5171682"/>
        </p:xfrm>
        <a:graphic>
          <a:graphicData uri="http://schemas.openxmlformats.org/drawingml/2006/table">
            <a:tbl>
              <a:tblPr firstRow="1" bandRow="1">
                <a:tableStyleId>{5C22544A-7EE6-4342-B048-85BDC9FD1C3A}</a:tableStyleId>
              </a:tblPr>
              <a:tblGrid>
                <a:gridCol w="1577250">
                  <a:extLst>
                    <a:ext uri="{9D8B030D-6E8A-4147-A177-3AD203B41FA5}">
                      <a16:colId xmlns:a16="http://schemas.microsoft.com/office/drawing/2014/main" val="641588928"/>
                    </a:ext>
                  </a:extLst>
                </a:gridCol>
                <a:gridCol w="9084291">
                  <a:extLst>
                    <a:ext uri="{9D8B030D-6E8A-4147-A177-3AD203B41FA5}">
                      <a16:colId xmlns:a16="http://schemas.microsoft.com/office/drawing/2014/main" val="2798672252"/>
                    </a:ext>
                  </a:extLst>
                </a:gridCol>
              </a:tblGrid>
              <a:tr h="452982">
                <a:tc>
                  <a:txBody>
                    <a:bodyPr/>
                    <a:lstStyle/>
                    <a:p>
                      <a:pPr rtl="0"/>
                      <a:r>
                        <a:rPr lang="pt-BR" sz="1100"/>
                        <a:t>Iniciativa potencial e lacunas abordadas</a:t>
                      </a:r>
                    </a:p>
                  </a:txBody>
                  <a:tcPr/>
                </a:tc>
                <a:tc>
                  <a:txBody>
                    <a:bodyPr/>
                    <a:lstStyle/>
                    <a:p>
                      <a:pPr rtl="0"/>
                      <a:r>
                        <a:rPr lang="pt-BR" sz="1100"/>
                        <a:t>Estratégias potenciais</a:t>
                      </a:r>
                    </a:p>
                  </a:txBody>
                  <a:tcPr/>
                </a:tc>
                <a:extLst>
                  <a:ext uri="{0D108BD9-81ED-4DB2-BD59-A6C34878D82A}">
                    <a16:rowId xmlns:a16="http://schemas.microsoft.com/office/drawing/2014/main" val="1369064965"/>
                  </a:ext>
                </a:extLst>
              </a:tr>
              <a:tr h="1040780">
                <a:tc>
                  <a:txBody>
                    <a:bodyPr/>
                    <a:lstStyle/>
                    <a:p>
                      <a:pPr rtl="0"/>
                      <a:r>
                        <a:rPr lang="pt-BR" sz="1100" b="1">
                          <a:solidFill>
                            <a:srgbClr val="3F3F3F"/>
                          </a:solidFill>
                        </a:rPr>
                        <a:t>Integrar a crise e os apoios escolares</a:t>
                      </a:r>
                    </a:p>
                    <a:p>
                      <a:pPr rtl="0"/>
                      <a:r>
                        <a:rPr lang="pt-BR" sz="1100">
                          <a:solidFill>
                            <a:srgbClr val="3F3F3F"/>
                          </a:solidFill>
                        </a:rPr>
                        <a:t>(I1)</a:t>
                      </a:r>
                    </a:p>
                  </a:txBody>
                  <a:tcPr/>
                </a:tc>
                <a:tc>
                  <a:txBody>
                    <a:bodyPr/>
                    <a:lstStyle/>
                    <a:p>
                      <a:pPr marL="171450" indent="-171450" rtl="0">
                        <a:spcAft>
                          <a:spcPts val="200"/>
                        </a:spcAft>
                        <a:buFont typeface="Arial" panose="020B0604020202020204" pitchFamily="34" charset="0"/>
                        <a:buChar char="•"/>
                      </a:pPr>
                      <a:r>
                        <a:rPr lang="pt-BR" sz="1100" kern="1200">
                          <a:solidFill>
                            <a:srgbClr val="3F3F3F"/>
                          </a:solidFill>
                          <a:latin typeface="+mn-lt"/>
                          <a:ea typeface="+mn-ea"/>
                          <a:cs typeface="+mn-cs"/>
                        </a:rPr>
                        <a:t>Alinhar em um único sistema de resposta que não é visível para a fonte pagadora e com recursos para estabilizar as pessoas em ambiente menos restritivo e conectar os pacientes a serviços que atendam às suas necessidades individuais (circuito fechado)</a:t>
                      </a:r>
                    </a:p>
                    <a:p>
                      <a:pPr marL="171450" indent="-171450" rtl="0">
                        <a:spcAft>
                          <a:spcPts val="200"/>
                        </a:spcAft>
                        <a:buFont typeface="Arial" panose="020B0604020202020204" pitchFamily="34" charset="0"/>
                        <a:buChar char="•"/>
                      </a:pPr>
                      <a:r>
                        <a:rPr lang="pt-BR" sz="1100" kern="1200">
                          <a:solidFill>
                            <a:srgbClr val="3F3F3F"/>
                          </a:solidFill>
                          <a:latin typeface="+mn-lt"/>
                          <a:ea typeface="+mn-ea"/>
                          <a:cs typeface="+mn-cs"/>
                        </a:rPr>
                        <a:t>Aumentar o número de orientadores bilingues e multilíngues na escola para trabalhar diretamente com os jovens e suas famílias  </a:t>
                      </a:r>
                    </a:p>
                    <a:p>
                      <a:pPr marL="171450" indent="-171450" rtl="0">
                        <a:spcAft>
                          <a:spcPts val="200"/>
                        </a:spcAft>
                        <a:buFont typeface="Arial" panose="020B0604020202020204" pitchFamily="34" charset="0"/>
                        <a:buChar char="•"/>
                      </a:pPr>
                      <a:r>
                        <a:rPr lang="pt-BR" sz="1100" kern="1200">
                          <a:solidFill>
                            <a:srgbClr val="3F3F3F"/>
                          </a:solidFill>
                          <a:latin typeface="+mn-lt"/>
                          <a:ea typeface="+mn-ea"/>
                          <a:cs typeface="+mn-cs"/>
                        </a:rPr>
                        <a:t>Desenvolver um caminho coordenado de intervenção na escola para cuidados especializados da comunidade que envolva a família e que inclui a colaboração contínua da escola/comunidade</a:t>
                      </a:r>
                    </a:p>
                  </a:txBody>
                  <a:tcPr/>
                </a:tc>
                <a:extLst>
                  <a:ext uri="{0D108BD9-81ED-4DB2-BD59-A6C34878D82A}">
                    <a16:rowId xmlns:a16="http://schemas.microsoft.com/office/drawing/2014/main" val="2743113529"/>
                  </a:ext>
                </a:extLst>
              </a:tr>
              <a:tr h="986854">
                <a:tc>
                  <a:txBody>
                    <a:bodyPr/>
                    <a:lstStyle/>
                    <a:p>
                      <a:pPr rtl="0"/>
                      <a:r>
                        <a:rPr lang="pt-BR" sz="1100" b="1">
                          <a:solidFill>
                            <a:srgbClr val="3F3F3F"/>
                          </a:solidFill>
                        </a:rPr>
                        <a:t>Expandir tratamentos intensivos e de apoios para reintegração</a:t>
                      </a:r>
                    </a:p>
                    <a:p>
                      <a:pPr rtl="0"/>
                      <a:r>
                        <a:rPr lang="pt-BR" sz="1100">
                          <a:solidFill>
                            <a:srgbClr val="3F3F3F"/>
                          </a:solidFill>
                        </a:rPr>
                        <a:t>(T1, T3, R1)</a:t>
                      </a:r>
                    </a:p>
                  </a:txBody>
                  <a:tcPr/>
                </a:tc>
                <a:tc>
                  <a:txBody>
                    <a:bodyPr/>
                    <a:lstStyle/>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a:solidFill>
                            <a:srgbClr val="3F3F3F"/>
                          </a:solidFill>
                        </a:rPr>
                        <a:t>Construir equipe(s) de tratamento comunitário para evitar o agravamento e reduzir a necessidade de transporte fora da ilha e tratamento residencial por meio da intervenção precoce, serviços de tratamento intensivo (por exemplo, desintoxicação residencial, TAM, etc.), apoios abrangentes e apoio para reintegração</a:t>
                      </a:r>
                    </a:p>
                    <a:p>
                      <a:pPr marL="171450" indent="-171450" rtl="0">
                        <a:spcAft>
                          <a:spcPts val="200"/>
                        </a:spcAft>
                        <a:buFont typeface="Arial" panose="020B0604020202020204" pitchFamily="34" charset="0"/>
                        <a:buChar char="•"/>
                      </a:pPr>
                      <a:r>
                        <a:rPr lang="pt-BR" sz="1100" kern="1200">
                          <a:solidFill>
                            <a:srgbClr val="3F3F3F"/>
                          </a:solidFill>
                          <a:latin typeface="+mn-lt"/>
                          <a:ea typeface="+mn-ea"/>
                          <a:cs typeface="+mn-cs"/>
                        </a:rPr>
                        <a:t>Conectar as equipes de tratamento da comunidade ao atendimento da crise de emergência para facilitar a estabilização na ilha por meio de conexão imediata com tratamento intensivo e suporte quando possível</a:t>
                      </a:r>
                    </a:p>
                  </a:txBody>
                  <a:tcPr/>
                </a:tc>
                <a:extLst>
                  <a:ext uri="{0D108BD9-81ED-4DB2-BD59-A6C34878D82A}">
                    <a16:rowId xmlns:a16="http://schemas.microsoft.com/office/drawing/2014/main" val="2425119623"/>
                  </a:ext>
                </a:extLst>
              </a:tr>
              <a:tr h="1218737">
                <a:tc>
                  <a:txBody>
                    <a:bodyPr/>
                    <a:lstStyle/>
                    <a:p>
                      <a:pPr rtl="0"/>
                      <a:r>
                        <a:rPr lang="pt-BR" sz="1100" b="1">
                          <a:solidFill>
                            <a:srgbClr val="3F3F3F"/>
                          </a:solidFill>
                        </a:rPr>
                        <a:t>Construir ou modificar instalações e abordagens alternativas de entrega para atender às necessidades</a:t>
                      </a:r>
                    </a:p>
                    <a:p>
                      <a:pPr rtl="0"/>
                      <a:r>
                        <a:rPr lang="pt-BR" sz="1100">
                          <a:solidFill>
                            <a:srgbClr val="3F3F3F"/>
                          </a:solidFill>
                        </a:rPr>
                        <a:t>(P1, T3)</a:t>
                      </a:r>
                    </a:p>
                  </a:txBody>
                  <a:tcPr/>
                </a:tc>
                <a:tc>
                  <a:txBody>
                    <a:bodyPr/>
                    <a:lstStyle/>
                    <a:p>
                      <a:pPr marL="171450" indent="-171450" rtl="0">
                        <a:spcAft>
                          <a:spcPts val="200"/>
                        </a:spcAft>
                        <a:buFont typeface="Arial" panose="020B0604020202020204" pitchFamily="34" charset="0"/>
                        <a:buChar char="•"/>
                      </a:pPr>
                      <a:r>
                        <a:rPr lang="pt-BR" sz="1100">
                          <a:solidFill>
                            <a:srgbClr val="3F3F3F"/>
                          </a:solidFill>
                        </a:rPr>
                        <a:t>Assim que as equipes de tratamento da comunidade forem estabelecidas, determinar quais ajustes ou acréscimos às instalações permitirão um tratamento eficaz na ilha (sabendo que alguns serviços exigirão transporte para fora da ilha) </a:t>
                      </a:r>
                    </a:p>
                    <a:p>
                      <a:pPr marL="171450" indent="-171450" rtl="0">
                        <a:spcAft>
                          <a:spcPts val="200"/>
                        </a:spcAft>
                        <a:buFont typeface="Arial" panose="020B0604020202020204" pitchFamily="34" charset="0"/>
                        <a:buChar char="•"/>
                      </a:pPr>
                      <a:r>
                        <a:rPr lang="pt-BR" sz="1100">
                          <a:solidFill>
                            <a:srgbClr val="3F3F3F"/>
                          </a:solidFill>
                        </a:rPr>
                        <a:t>Considerar instalações não tradicionais, como centros de acesso remoto ou modelos de atendimento móvel</a:t>
                      </a:r>
                    </a:p>
                    <a:p>
                      <a:pPr marL="171450" indent="-171450" rtl="0">
                        <a:spcAft>
                          <a:spcPts val="200"/>
                        </a:spcAft>
                        <a:buFont typeface="Arial" panose="020B0604020202020204" pitchFamily="34" charset="0"/>
                        <a:buChar char="•"/>
                      </a:pPr>
                      <a:r>
                        <a:rPr lang="pt-BR" sz="1100">
                          <a:solidFill>
                            <a:srgbClr val="3F3F3F"/>
                          </a:solidFill>
                        </a:rPr>
                        <a:t>Desenvolver ou modificar as instalações para garantir um fornecimento adequado de locais de encontros sociais de baixo custo para jovens e adultos, bem como acesso gratuito a grupos de recuperação e apoio.</a:t>
                      </a:r>
                    </a:p>
                    <a:p>
                      <a:pPr marL="171450" indent="-171450" rtl="0">
                        <a:spcAft>
                          <a:spcPts val="200"/>
                        </a:spcAft>
                        <a:buFont typeface="Arial" panose="020B0604020202020204" pitchFamily="34" charset="0"/>
                        <a:buChar char="•"/>
                      </a:pPr>
                      <a:r>
                        <a:rPr lang="pt-BR" sz="1100">
                          <a:solidFill>
                            <a:srgbClr val="3F3F3F"/>
                          </a:solidFill>
                        </a:rPr>
                        <a:t>Investir em moradias temporárias para sobreviventes de violência doméstica/sexual e aqueles que retornam de tratamento fora da ilha, bem como casas de recuperação.</a:t>
                      </a:r>
                    </a:p>
                  </a:txBody>
                  <a:tcPr/>
                </a:tc>
                <a:extLst>
                  <a:ext uri="{0D108BD9-81ED-4DB2-BD59-A6C34878D82A}">
                    <a16:rowId xmlns:a16="http://schemas.microsoft.com/office/drawing/2014/main" val="2197816869"/>
                  </a:ext>
                </a:extLst>
              </a:tr>
              <a:tr h="1040780">
                <a:tc>
                  <a:txBody>
                    <a:bodyPr/>
                    <a:lstStyle/>
                    <a:p>
                      <a:pPr rtl="0"/>
                      <a:r>
                        <a:rPr lang="pt-BR" sz="1100" b="1">
                          <a:solidFill>
                            <a:srgbClr val="3F3F3F"/>
                          </a:solidFill>
                        </a:rPr>
                        <a:t>Reduzir os apoios de prevenção e recuperação</a:t>
                      </a:r>
                    </a:p>
                    <a:p>
                      <a:pPr rtl="0"/>
                      <a:r>
                        <a:rPr lang="pt-BR" sz="1100">
                          <a:solidFill>
                            <a:srgbClr val="3F3F3F"/>
                          </a:solidFill>
                        </a:rPr>
                        <a:t>(P2, P3, R2)</a:t>
                      </a:r>
                    </a:p>
                  </a:txBody>
                  <a:tcPr/>
                </a:tc>
                <a:tc>
                  <a:txBody>
                    <a:bodyPr/>
                    <a:lstStyle/>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pt-BR" sz="1100" dirty="0">
                          <a:solidFill>
                            <a:srgbClr val="3F3F3F"/>
                          </a:solidFill>
                          <a:effectLst/>
                        </a:rPr>
                        <a:t>Desenvolver e lançar uma campanha anti-estigma para aumentar a conscientização sobre a prevalência e tratamento de SM/TUS entre os públicos-alvo e usar métricas para medir a eficácia e ajustar os métodos; usar influenciadores para conectar/humanizar e considerar uma série em andamento no Inky com estatísticas reais</a:t>
                      </a:r>
                    </a:p>
                    <a:p>
                      <a:pPr marL="171450" indent="-171450" rtl="0">
                        <a:spcAft>
                          <a:spcPts val="200"/>
                        </a:spcAft>
                        <a:buFont typeface="Arial" panose="020B0604020202020204" pitchFamily="34" charset="0"/>
                        <a:buChar char="•"/>
                      </a:pPr>
                      <a:r>
                        <a:rPr lang="pt-BR" sz="1100" dirty="0">
                          <a:solidFill>
                            <a:srgbClr val="3F3F3F"/>
                          </a:solidFill>
                        </a:rPr>
                        <a:t>Aumentar a disponibilidade de apoio para encontros sociais, como grupos e um centro de recreação comunitário que não gire em torno do álcool</a:t>
                      </a:r>
                    </a:p>
                    <a:p>
                      <a:pPr marL="171450" indent="-171450" rtl="0">
                        <a:spcAft>
                          <a:spcPts val="200"/>
                        </a:spcAft>
                        <a:buFont typeface="Arial" panose="020B0604020202020204" pitchFamily="34" charset="0"/>
                        <a:buChar char="•"/>
                      </a:pPr>
                      <a:r>
                        <a:rPr lang="pt-BR" sz="1100" dirty="0">
                          <a:solidFill>
                            <a:srgbClr val="3F3F3F"/>
                          </a:solidFill>
                        </a:rPr>
                        <a:t>Expandir/integrar a triagem e estabelecer referências de circuito fechado</a:t>
                      </a:r>
                    </a:p>
                  </a:txBody>
                  <a:tcPr/>
                </a:tc>
                <a:extLst>
                  <a:ext uri="{0D108BD9-81ED-4DB2-BD59-A6C34878D82A}">
                    <a16:rowId xmlns:a16="http://schemas.microsoft.com/office/drawing/2014/main" val="2858506842"/>
                  </a:ext>
                </a:extLst>
              </a:tr>
            </a:tbl>
          </a:graphicData>
        </a:graphic>
      </p:graphicFrame>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765229" y="0"/>
            <a:ext cx="10352575" cy="640080"/>
          </a:xfrm>
        </p:spPr>
        <p:txBody>
          <a:bodyPr>
            <a:normAutofit fontScale="90000"/>
          </a:bodyPr>
          <a:lstStyle/>
          <a:p>
            <a:pPr rtl="0"/>
            <a:r>
              <a:rPr lang="pt-BR" dirty="0"/>
              <a:t>Resumo executivo (7 de 8)</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9</a:t>
            </a:fld>
            <a:endParaRPr>
              <a:solidFill>
                <a:srgbClr val="90C226"/>
              </a:solidFill>
            </a:endParaRPr>
          </a:p>
        </p:txBody>
      </p:sp>
      <p:sp>
        <p:nvSpPr>
          <p:cNvPr id="5" name="Text Placeholder 2">
            <a:extLst>
              <a:ext uri="{FF2B5EF4-FFF2-40B4-BE49-F238E27FC236}">
                <a16:creationId xmlns:a16="http://schemas.microsoft.com/office/drawing/2014/main" id="{1560471C-935D-413B-9AAD-A21DAA4F31C7}"/>
              </a:ext>
            </a:extLst>
          </p:cNvPr>
          <p:cNvSpPr>
            <a:spLocks noGrp="1"/>
          </p:cNvSpPr>
          <p:nvPr>
            <p:ph type="body" idx="1"/>
          </p:nvPr>
        </p:nvSpPr>
        <p:spPr>
          <a:xfrm>
            <a:off x="765229" y="627121"/>
            <a:ext cx="11029841" cy="546100"/>
          </a:xfrm>
        </p:spPr>
        <p:txBody>
          <a:bodyPr anchor="t">
            <a:noAutofit/>
          </a:bodyPr>
          <a:lstStyle/>
          <a:p>
            <a:pPr rtl="0"/>
            <a:r>
              <a:rPr lang="pt-BR" sz="1100" b="1" dirty="0">
                <a:solidFill>
                  <a:srgbClr val="3F3F3F"/>
                </a:solidFill>
              </a:rPr>
              <a:t>Resposta potencial (continuação)</a:t>
            </a:r>
            <a:r>
              <a:rPr lang="pt-BR" sz="1100" dirty="0">
                <a:solidFill>
                  <a:srgbClr val="3F3F3F"/>
                </a:solidFill>
              </a:rPr>
              <a:t>:</a:t>
            </a:r>
            <a:r>
              <a:rPr lang="pt-BR" sz="1100" b="1" dirty="0">
                <a:solidFill>
                  <a:srgbClr val="3F3F3F"/>
                </a:solidFill>
              </a:rPr>
              <a:t> </a:t>
            </a:r>
          </a:p>
        </p:txBody>
      </p:sp>
    </p:spTree>
    <p:extLst>
      <p:ext uri="{BB962C8B-B14F-4D97-AF65-F5344CB8AC3E}">
        <p14:creationId xmlns:p14="http://schemas.microsoft.com/office/powerpoint/2010/main" val="37960512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48626</TotalTime>
  <Words>4630</Words>
  <Application>Microsoft Office PowerPoint</Application>
  <PresentationFormat>宽屏</PresentationFormat>
  <Paragraphs>235</Paragraphs>
  <Slides>10</Slides>
  <Notes>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Arial</vt:lpstr>
      <vt:lpstr>Calibri</vt:lpstr>
      <vt:lpstr>Trebuchet MS</vt:lpstr>
      <vt:lpstr>Wingdings</vt:lpstr>
      <vt:lpstr>Wingdings 3</vt:lpstr>
      <vt:lpstr>Facet</vt:lpstr>
      <vt:lpstr> Relatório de Avaliação de Saúde Comportamental de Nantucket</vt:lpstr>
      <vt:lpstr>Conteúdos</vt:lpstr>
      <vt:lpstr>Resumo executivo (1 de 8)</vt:lpstr>
      <vt:lpstr>Resumo Executivo (2 de 8)</vt:lpstr>
      <vt:lpstr>Resumo executivo (3 de 8)</vt:lpstr>
      <vt:lpstr>Resumo executivo (4 de 8)</vt:lpstr>
      <vt:lpstr>Resumo executivo (5 de 8)</vt:lpstr>
      <vt:lpstr>Resumo executivo (6 de 8)</vt:lpstr>
      <vt:lpstr>Resumo executivo (7 de 8)</vt:lpstr>
      <vt:lpstr>Resumo executivo (8 de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Meaningful Measures for  Early Childhood Councils</dc:title>
  <dc:creator>greg governmentperformance.us</dc:creator>
  <cp:lastModifiedBy>Coral Huang</cp:lastModifiedBy>
  <cp:revision>731</cp:revision>
  <cp:lastPrinted>2021-08-17T20:03:20Z</cp:lastPrinted>
  <dcterms:created xsi:type="dcterms:W3CDTF">2020-12-10T17:21:50Z</dcterms:created>
  <dcterms:modified xsi:type="dcterms:W3CDTF">2021-11-03T08:48:26Z</dcterms:modified>
</cp:coreProperties>
</file>